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3"/>
  </p:notesMasterIdLst>
  <p:sldIdLst>
    <p:sldId id="331" r:id="rId5"/>
    <p:sldId id="327" r:id="rId6"/>
    <p:sldId id="334" r:id="rId7"/>
    <p:sldId id="332" r:id="rId8"/>
    <p:sldId id="333" r:id="rId9"/>
    <p:sldId id="338" r:id="rId10"/>
    <p:sldId id="336" r:id="rId11"/>
    <p:sldId id="337" r:id="rId1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7"/>
            <p14:sldId id="334"/>
            <p14:sldId id="332"/>
            <p14:sldId id="333"/>
            <p14:sldId id="338"/>
            <p14:sldId id="336"/>
            <p14:sldId id="337"/>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3B4"/>
    <a:srgbClr val="889BD1"/>
    <a:srgbClr val="CB198A"/>
    <a:srgbClr val="D81F94"/>
    <a:srgbClr val="B35BAA"/>
    <a:srgbClr val="79AF39"/>
    <a:srgbClr val="E2E2E2"/>
    <a:srgbClr val="F3F3F3"/>
    <a:srgbClr val="FFFFFF"/>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91" d="100"/>
          <a:sy n="91" d="100"/>
        </p:scale>
        <p:origin x="120"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05/04/2023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394" y="51470"/>
            <a:ext cx="4355622" cy="358112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18317"/>
            <a:ext cx="2195810" cy="180536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Rectangle 5"/>
          <p:cNvSpPr/>
          <p:nvPr userDrawn="1"/>
        </p:nvSpPr>
        <p:spPr>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p:txBody>
          <a:bodyPr/>
          <a:lstStyle/>
          <a:p>
            <a:r>
              <a:rPr lang="fr-FR"/>
              <a:t>Intitulé de la direction ou de l’organisme rattaché</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5665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13" r:id="rId5"/>
    <p:sldLayoutId id="2147483809"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2942416" y="339502"/>
            <a:ext cx="5256584" cy="1008112"/>
          </a:xfrm>
        </p:spPr>
        <p:txBody>
          <a:bodyPr/>
          <a:lstStyle/>
          <a:p>
            <a:r>
              <a:rPr lang="fr-FR" dirty="0"/>
              <a:t>ADAGE</a:t>
            </a:r>
          </a:p>
          <a:p>
            <a:pPr lvl="1"/>
            <a:r>
              <a:rPr lang="fr-FR" dirty="0"/>
              <a:t>Application dédiée à la généralisation de l’EAC</a:t>
            </a:r>
          </a:p>
          <a:p>
            <a:pPr lvl="1"/>
            <a:endParaRPr lang="fr-FR" dirty="0"/>
          </a:p>
        </p:txBody>
      </p:sp>
      <p:sp>
        <p:nvSpPr>
          <p:cNvPr id="7" name="Espace réservé de la date 6"/>
          <p:cNvSpPr>
            <a:spLocks noGrp="1"/>
          </p:cNvSpPr>
          <p:nvPr>
            <p:ph type="dt" sz="half" idx="10"/>
          </p:nvPr>
        </p:nvSpPr>
        <p:spPr/>
        <p:txBody>
          <a:bodyPr/>
          <a:lstStyle/>
          <a:p>
            <a:pPr algn="r"/>
            <a:r>
              <a:rPr lang="fr-FR" cap="all"/>
              <a:t>XX/XX/XXXX</a:t>
            </a:r>
            <a:endParaRPr lang="fr-FR" cap="all" dirty="0"/>
          </a:p>
        </p:txBody>
      </p:sp>
      <p:sp>
        <p:nvSpPr>
          <p:cNvPr id="8" name="Espace réservé du pied de page 7"/>
          <p:cNvSpPr>
            <a:spLocks noGrp="1"/>
          </p:cNvSpPr>
          <p:nvPr>
            <p:ph type="ftr" sz="quarter" idx="11"/>
          </p:nvPr>
        </p:nvSpPr>
        <p:spPr/>
        <p:txBody>
          <a:bodyPr/>
          <a:lstStyle/>
          <a:p>
            <a:r>
              <a:rPr lang="fr-FR" dirty="0"/>
              <a:t>Intitulé de la direction ou de l’organisme rattaché</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219234" y="1923678"/>
            <a:ext cx="9111714" cy="461665"/>
          </a:xfrm>
          <a:prstGeom prst="rect">
            <a:avLst/>
          </a:prstGeom>
        </p:spPr>
        <p:txBody>
          <a:bodyPr wrap="square">
            <a:spAutoFit/>
          </a:bodyPr>
          <a:lstStyle/>
          <a:p>
            <a:pPr lvl="1"/>
            <a:r>
              <a:rPr lang="fr-FR" sz="2400" b="1" cap="all" dirty="0"/>
              <a:t>Chef d’établissement</a:t>
            </a:r>
          </a:p>
        </p:txBody>
      </p:sp>
      <p:pic>
        <p:nvPicPr>
          <p:cNvPr id="4" name="Image 3"/>
          <p:cNvPicPr>
            <a:picLocks noChangeAspect="1"/>
          </p:cNvPicPr>
          <p:nvPr/>
        </p:nvPicPr>
        <p:blipFill>
          <a:blip r:embed="rId2"/>
          <a:stretch>
            <a:fillRect/>
          </a:stretch>
        </p:blipFill>
        <p:spPr>
          <a:xfrm>
            <a:off x="360000" y="2668660"/>
            <a:ext cx="4653676" cy="2114244"/>
          </a:xfrm>
          <a:prstGeom prst="rect">
            <a:avLst/>
          </a:prstGeom>
        </p:spPr>
      </p:pic>
      <p:sp>
        <p:nvSpPr>
          <p:cNvPr id="10" name="Rectangle avec flèche vers la gauche 9"/>
          <p:cNvSpPr/>
          <p:nvPr/>
        </p:nvSpPr>
        <p:spPr>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pPr>
            <a:r>
              <a:rPr lang="fr-FR" sz="1100" dirty="0"/>
              <a:t>Pour vous connecter à ADAGE : </a:t>
            </a:r>
          </a:p>
          <a:p>
            <a:pPr marL="171450" indent="-171450">
              <a:spcAft>
                <a:spcPts val="600"/>
              </a:spcAft>
              <a:buFontTx/>
              <a:buChar char="-"/>
            </a:pPr>
            <a:r>
              <a:rPr lang="fr-FR" sz="1100" dirty="0"/>
              <a:t>Ouvrez l’intranet académique (ARENA)</a:t>
            </a:r>
          </a:p>
          <a:p>
            <a:pPr marL="171450" indent="-171450">
              <a:spcAft>
                <a:spcPts val="600"/>
              </a:spcAft>
              <a:buFontTx/>
              <a:buChar char="-"/>
            </a:pPr>
            <a:r>
              <a:rPr lang="fr-FR" sz="1100" dirty="0"/>
              <a:t>Renseignez vos identifiant et mot de passe</a:t>
            </a:r>
          </a:p>
          <a:p>
            <a:pPr marL="171450" indent="-171450">
              <a:spcAft>
                <a:spcPts val="600"/>
              </a:spcAft>
              <a:buFontTx/>
              <a:buChar char="-"/>
            </a:pPr>
            <a:r>
              <a:rPr lang="fr-FR" sz="1100" dirty="0"/>
              <a:t>Choisissez le domaine « Scolarité du 1er degré » ou « Scolarité du 2</a:t>
            </a:r>
            <a:r>
              <a:rPr lang="fr-FR" sz="1100" baseline="30000" dirty="0"/>
              <a:t>nd</a:t>
            </a:r>
            <a:r>
              <a:rPr lang="fr-FR" sz="1100" dirty="0"/>
              <a:t> degré »</a:t>
            </a:r>
          </a:p>
          <a:p>
            <a:pPr marL="171450" indent="-171450">
              <a:spcAft>
                <a:spcPts val="600"/>
              </a:spcAft>
              <a:buFontTx/>
              <a:buChar char="-"/>
            </a:pPr>
            <a:r>
              <a:rPr lang="fr-FR" sz="1100" dirty="0"/>
              <a:t>Cliquez sur « ADAGE - Application Dédiée À la Généralisation de l'EAC » dans la rubrique « Application dédiée aux parcours éducatifs »</a:t>
            </a:r>
            <a:endParaRPr lang="fr-FR" sz="1100" dirty="0">
              <a:solidFill>
                <a:schemeClr val="bg1"/>
              </a:solidFill>
              <a:latin typeface="+mj-lt"/>
              <a:ea typeface="+mj-ea"/>
              <a:cs typeface="+mj-cs"/>
            </a:endParaRPr>
          </a:p>
        </p:txBody>
      </p:sp>
    </p:spTree>
    <p:extLst>
      <p:ext uri="{BB962C8B-B14F-4D97-AF65-F5344CB8AC3E}">
        <p14:creationId xmlns:p14="http://schemas.microsoft.com/office/powerpoint/2010/main" val="418151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505" y="212097"/>
            <a:ext cx="8856984" cy="923330"/>
          </a:xfrm>
          <a:prstGeom prst="rect">
            <a:avLst/>
          </a:prstGeom>
          <a:noFill/>
        </p:spPr>
        <p:txBody>
          <a:bodyPr wrap="square" rtlCol="0">
            <a:spAutoFit/>
          </a:bodyPr>
          <a:lstStyle/>
          <a:p>
            <a:pPr algn="ctr"/>
            <a:r>
              <a:rPr lang="fr-FR" dirty="0"/>
              <a:t>L’application évolue : </a:t>
            </a:r>
          </a:p>
          <a:p>
            <a:pPr algn="ctr"/>
            <a:r>
              <a:rPr lang="fr-FR" dirty="0"/>
              <a:t>les projets pour 2023-24 peuvent être renseignés dès avril 2022.</a:t>
            </a:r>
          </a:p>
          <a:p>
            <a:pPr algn="ctr"/>
            <a:endParaRPr lang="fr-FR" dirty="0"/>
          </a:p>
        </p:txBody>
      </p:sp>
      <p:sp>
        <p:nvSpPr>
          <p:cNvPr id="5" name="Rectangle 4"/>
          <p:cNvSpPr/>
          <p:nvPr/>
        </p:nvSpPr>
        <p:spPr>
          <a:xfrm>
            <a:off x="614098" y="987574"/>
            <a:ext cx="7632774" cy="1477328"/>
          </a:xfrm>
          <a:prstGeom prst="rect">
            <a:avLst/>
          </a:prstGeom>
        </p:spPr>
        <p:txBody>
          <a:bodyPr wrap="square">
            <a:spAutoFit/>
          </a:bodyPr>
          <a:lstStyle/>
          <a:p>
            <a:pPr algn="ctr"/>
            <a:r>
              <a:rPr lang="fr-FR" dirty="0"/>
              <a:t>ADAGE vous permet de prendre connaissance de toutes les initiatives de vos équipes pédagogiques. Elle est prévue pour faciliter le dialogue au sein de l’établissement scolaire entre pairs, avec la direction, pour préparer les budgets et les conseils d’administration ou encore pour les commissions pédagogiques.</a:t>
            </a:r>
          </a:p>
        </p:txBody>
      </p:sp>
      <p:sp>
        <p:nvSpPr>
          <p:cNvPr id="6" name="Rectangle 5"/>
          <p:cNvSpPr/>
          <p:nvPr/>
        </p:nvSpPr>
        <p:spPr>
          <a:xfrm>
            <a:off x="395537" y="2643758"/>
            <a:ext cx="828092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dirty="0"/>
              <a:t>Pour permettre la saisie la plus exhaustive possible, attribuez le profil « rédacteur de projets » aux professeurs de votre établissement.</a:t>
            </a:r>
          </a:p>
          <a:p>
            <a:pPr algn="ctr"/>
            <a:r>
              <a:rPr lang="fr-FR" sz="1200" dirty="0"/>
              <a:t>Vidéo tutoriel  </a:t>
            </a:r>
            <a:r>
              <a:rPr lang="fr-FR" sz="1200" dirty="0">
                <a:hlinkClick r:id="rId2"/>
              </a:rPr>
              <a:t>https://www.dailymotion.com/video/x7ypdmf</a:t>
            </a:r>
            <a:r>
              <a:rPr lang="fr-FR" sz="1200" dirty="0"/>
              <a:t> (durée : 1mn17</a:t>
            </a:r>
            <a:r>
              <a:rPr lang="fr-FR" dirty="0"/>
              <a:t>)</a:t>
            </a:r>
          </a:p>
        </p:txBody>
      </p:sp>
      <p:sp>
        <p:nvSpPr>
          <p:cNvPr id="12" name="Rectangle 11"/>
          <p:cNvSpPr/>
          <p:nvPr/>
        </p:nvSpPr>
        <p:spPr>
          <a:xfrm>
            <a:off x="395537" y="3795886"/>
            <a:ext cx="8280920" cy="923330"/>
          </a:xfrm>
          <a:prstGeom prst="rect">
            <a:avLst/>
          </a:prstGeom>
        </p:spPr>
        <p:txBody>
          <a:bodyPr wrap="square">
            <a:spAutoFit/>
          </a:bodyPr>
          <a:lstStyle/>
          <a:p>
            <a:pPr algn="ctr"/>
            <a:r>
              <a:rPr lang="fr-FR" dirty="0"/>
              <a:t>Aucun engagement financier ne peut se faire par l’application ADAGE sans votre validation. Et il vous est toujours possible de modifier ou supprimer des saisies.</a:t>
            </a:r>
          </a:p>
        </p:txBody>
      </p:sp>
    </p:spTree>
    <p:extLst>
      <p:ext uri="{BB962C8B-B14F-4D97-AF65-F5344CB8AC3E}">
        <p14:creationId xmlns:p14="http://schemas.microsoft.com/office/powerpoint/2010/main" val="275785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5536" y="771550"/>
            <a:ext cx="6083728" cy="3365062"/>
          </a:xfrm>
          <a:prstGeom prst="rect">
            <a:avLst/>
          </a:prstGeom>
          <a:ln>
            <a:solidFill>
              <a:srgbClr val="4663B4"/>
            </a:solidFill>
          </a:ln>
        </p:spPr>
      </p:pic>
      <p:sp>
        <p:nvSpPr>
          <p:cNvPr id="4" name="Rectangle avec flèche vers le haut 3"/>
          <p:cNvSpPr/>
          <p:nvPr/>
        </p:nvSpPr>
        <p:spPr>
          <a:xfrm>
            <a:off x="467544" y="3967878"/>
            <a:ext cx="3672408" cy="980136"/>
          </a:xfrm>
          <a:prstGeom prst="upArrowCallout">
            <a:avLst/>
          </a:prstGeom>
          <a:solidFill>
            <a:srgbClr val="CB198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bg1"/>
                </a:solidFill>
                <a:latin typeface="+mj-lt"/>
                <a:ea typeface="+mj-ea"/>
                <a:cs typeface="+mj-cs"/>
              </a:rPr>
              <a:t>NOUVEAUTE : </a:t>
            </a:r>
            <a:r>
              <a:rPr lang="fr-FR" sz="1050" b="1" dirty="0">
                <a:solidFill>
                  <a:schemeClr val="bg1"/>
                </a:solidFill>
                <a:latin typeface="+mj-lt"/>
                <a:ea typeface="+mj-ea"/>
                <a:cs typeface="+mj-cs"/>
              </a:rPr>
              <a:t>les Appels à projets</a:t>
            </a:r>
          </a:p>
          <a:p>
            <a:pPr algn="ctr"/>
            <a:r>
              <a:rPr lang="fr-FR" sz="1050" dirty="0">
                <a:solidFill>
                  <a:schemeClr val="bg1"/>
                </a:solidFill>
                <a:latin typeface="+mj-lt"/>
                <a:ea typeface="+mj-ea"/>
                <a:cs typeface="+mj-cs"/>
              </a:rPr>
              <a:t>Un portail d’inscription ou de candidature à des dispositifs  pour l’année scolaire 2023-24</a:t>
            </a:r>
          </a:p>
        </p:txBody>
      </p:sp>
      <p:sp>
        <p:nvSpPr>
          <p:cNvPr id="8" name="Rectangle avec flèche vers la gauche 7"/>
          <p:cNvSpPr/>
          <p:nvPr/>
        </p:nvSpPr>
        <p:spPr>
          <a:xfrm>
            <a:off x="6156176" y="588688"/>
            <a:ext cx="2736304" cy="3379190"/>
          </a:xfrm>
          <a:prstGeom prst="leftArrowCallout">
            <a:avLst>
              <a:gd name="adj1" fmla="val 10173"/>
              <a:gd name="adj2" fmla="val 14291"/>
              <a:gd name="adj3" fmla="val 18136"/>
              <a:gd name="adj4" fmla="val 76685"/>
            </a:avLst>
          </a:prstGeom>
          <a:solidFill>
            <a:srgbClr val="79AF39"/>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050" dirty="0">
                <a:solidFill>
                  <a:schemeClr val="bg1"/>
                </a:solidFill>
                <a:latin typeface="+mj-lt"/>
                <a:ea typeface="+mj-ea"/>
                <a:cs typeface="+mj-cs"/>
              </a:rPr>
              <a:t>Les actions qui vous sont adressées :</a:t>
            </a:r>
          </a:p>
          <a:p>
            <a:pPr algn="ctr"/>
            <a:r>
              <a:rPr lang="fr-FR" sz="1050" dirty="0">
                <a:solidFill>
                  <a:schemeClr val="bg1"/>
                </a:solidFill>
                <a:latin typeface="+mj-lt"/>
                <a:ea typeface="+mj-ea"/>
                <a:cs typeface="+mj-cs"/>
              </a:rPr>
              <a:t> </a:t>
            </a:r>
          </a:p>
          <a:p>
            <a:pPr marL="171450" indent="-171450" algn="ctr">
              <a:buFontTx/>
              <a:buChar char="-"/>
            </a:pPr>
            <a:r>
              <a:rPr lang="fr-FR" sz="1050" dirty="0">
                <a:solidFill>
                  <a:schemeClr val="bg1"/>
                </a:solidFill>
                <a:latin typeface="+mj-lt"/>
                <a:ea typeface="+mj-ea"/>
                <a:cs typeface="+mj-cs"/>
              </a:rPr>
              <a:t>« valider le projet » : l’équipe pédagogique demande en interne votre validation.</a:t>
            </a:r>
          </a:p>
          <a:p>
            <a:pPr marL="171450" indent="-171450" algn="ctr">
              <a:buFontTx/>
              <a:buChar char="-"/>
            </a:pPr>
            <a:endParaRPr lang="fr-FR" sz="1050" dirty="0">
              <a:solidFill>
                <a:schemeClr val="bg1"/>
              </a:solidFill>
              <a:latin typeface="+mj-lt"/>
              <a:ea typeface="+mj-ea"/>
              <a:cs typeface="+mj-cs"/>
            </a:endParaRPr>
          </a:p>
          <a:p>
            <a:pPr marL="171450" indent="-171450" algn="ctr">
              <a:buFontTx/>
              <a:buChar char="-"/>
            </a:pPr>
            <a:r>
              <a:rPr lang="fr-FR" sz="1050" dirty="0">
                <a:solidFill>
                  <a:schemeClr val="bg1"/>
                </a:solidFill>
                <a:latin typeface="+mj-lt"/>
                <a:ea typeface="+mj-ea"/>
                <a:cs typeface="+mj-cs"/>
              </a:rPr>
              <a:t>« Saisir un avis » : l’équipe pédagogique a candidaté sur un dispositif. La commission d’étude de la candidature souhaite votre avis. La demande d’avis s’affiche 7 jours avant la fin des inscriptions et jusqu’à 7 jours après la fin des inscriptions.</a:t>
            </a:r>
          </a:p>
        </p:txBody>
      </p:sp>
      <p:sp>
        <p:nvSpPr>
          <p:cNvPr id="9" name="Rectangle 8"/>
          <p:cNvSpPr/>
          <p:nvPr/>
        </p:nvSpPr>
        <p:spPr>
          <a:xfrm>
            <a:off x="1043608" y="267494"/>
            <a:ext cx="5668539" cy="307777"/>
          </a:xfrm>
          <a:prstGeom prst="rect">
            <a:avLst/>
          </a:prstGeom>
        </p:spPr>
        <p:txBody>
          <a:bodyPr wrap="none">
            <a:spAutoFit/>
          </a:bodyPr>
          <a:lstStyle/>
          <a:p>
            <a:r>
              <a:rPr lang="fr-FR" sz="1400" dirty="0"/>
              <a:t>Page d’accueil de l’application avec le profil « chef d’établissement ».</a:t>
            </a:r>
          </a:p>
        </p:txBody>
      </p:sp>
      <p:sp>
        <p:nvSpPr>
          <p:cNvPr id="11" name="Rectangle 10"/>
          <p:cNvSpPr/>
          <p:nvPr/>
        </p:nvSpPr>
        <p:spPr>
          <a:xfrm>
            <a:off x="4274463" y="4319474"/>
            <a:ext cx="2952328" cy="628540"/>
          </a:xfrm>
          <a:prstGeom prst="rect">
            <a:avLst/>
          </a:prstGeom>
          <a:solidFill>
            <a:srgbClr val="D81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900" dirty="0">
                <a:solidFill>
                  <a:schemeClr val="bg1"/>
                </a:solidFill>
                <a:latin typeface="+mj-lt"/>
                <a:ea typeface="+mj-ea"/>
                <a:cs typeface="+mj-cs"/>
              </a:rPr>
              <a:t>La capture d’écran ci-dessus est une simulation. Cette nouveauté est mise en ligne le 4 avril, les Appels à projets seront ajoutés au fil de la publication de leurs calendriers dans les semaines qui viennent.</a:t>
            </a:r>
          </a:p>
        </p:txBody>
      </p:sp>
    </p:spTree>
    <p:extLst>
      <p:ext uri="{BB962C8B-B14F-4D97-AF65-F5344CB8AC3E}">
        <p14:creationId xmlns:p14="http://schemas.microsoft.com/office/powerpoint/2010/main" val="16010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stretch>
            <a:fillRect/>
          </a:stretch>
        </p:blipFill>
        <p:spPr>
          <a:xfrm>
            <a:off x="323528" y="1275606"/>
            <a:ext cx="8305828" cy="2513684"/>
          </a:xfrm>
          <a:prstGeom prst="rect">
            <a:avLst/>
          </a:prstGeom>
        </p:spPr>
      </p:pic>
      <p:sp>
        <p:nvSpPr>
          <p:cNvPr id="7" name="Titre 1"/>
          <p:cNvSpPr txBox="1">
            <a:spLocks/>
          </p:cNvSpPr>
          <p:nvPr/>
        </p:nvSpPr>
        <p:spPr bwMode="gray">
          <a:xfrm>
            <a:off x="1187624" y="222174"/>
            <a:ext cx="7564978" cy="5500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b="0" dirty="0"/>
              <a:t>Le volet culturel du projet d’établissement regroupe l’ensemble des projets d’éducation artistique et culturelle portés par les équipes pédagogiques de l’établissement.</a:t>
            </a:r>
          </a:p>
          <a:p>
            <a:r>
              <a:rPr lang="fr-FR" sz="1400" b="0" dirty="0"/>
              <a:t>Les informations renseignées alimentent les attestations individuelles des parcours EAC des élèves.</a:t>
            </a:r>
            <a:br>
              <a:rPr lang="fr-FR" sz="1050" b="0" dirty="0"/>
            </a:br>
            <a:endParaRPr lang="fr-FR" sz="1050" b="0" dirty="0"/>
          </a:p>
        </p:txBody>
      </p:sp>
      <p:sp>
        <p:nvSpPr>
          <p:cNvPr id="8" name="Rectangle avec flèche vers le haut 7"/>
          <p:cNvSpPr/>
          <p:nvPr/>
        </p:nvSpPr>
        <p:spPr>
          <a:xfrm>
            <a:off x="323528" y="3363838"/>
            <a:ext cx="2232248" cy="1656184"/>
          </a:xfrm>
          <a:prstGeom prst="upArrowCallout">
            <a:avLst>
              <a:gd name="adj1" fmla="val 26077"/>
              <a:gd name="adj2" fmla="val 25000"/>
              <a:gd name="adj3" fmla="val 25000"/>
              <a:gd name="adj4" fmla="val 64977"/>
            </a:avLst>
          </a:prstGeom>
          <a:solidFill>
            <a:srgbClr val="85C44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Chorale, classe orchestre, classe à horaires aménagés, enseignements optionnels et de spécialité, etc.</a:t>
            </a:r>
          </a:p>
        </p:txBody>
      </p:sp>
      <p:sp>
        <p:nvSpPr>
          <p:cNvPr id="9" name="Rectangle avec flèche vers le haut 8"/>
          <p:cNvSpPr/>
          <p:nvPr/>
        </p:nvSpPr>
        <p:spPr>
          <a:xfrm>
            <a:off x="2928261" y="3373553"/>
            <a:ext cx="2921627" cy="1646469"/>
          </a:xfrm>
          <a:prstGeom prst="upArrowCallout">
            <a:avLst>
              <a:gd name="adj1" fmla="val 26077"/>
              <a:gd name="adj2" fmla="val 25000"/>
              <a:gd name="adj3" fmla="val 25000"/>
              <a:gd name="adj4" fmla="val 64977"/>
            </a:avLst>
          </a:prstGeom>
          <a:solidFill>
            <a:srgbClr val="9EAED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Projets pédagogiques liés à des dispositifs : Ecole et cinéma, Goncourt des lycéens, Concours national de la résistance, Création en cours, appels à projets académiques, etc.</a:t>
            </a:r>
          </a:p>
        </p:txBody>
      </p:sp>
      <p:sp>
        <p:nvSpPr>
          <p:cNvPr id="10" name="Rectangle avec flèche vers le haut 9"/>
          <p:cNvSpPr/>
          <p:nvPr/>
        </p:nvSpPr>
        <p:spPr>
          <a:xfrm>
            <a:off x="6222373" y="3373553"/>
            <a:ext cx="2814123" cy="1646469"/>
          </a:xfrm>
          <a:prstGeom prst="upArrowCallout">
            <a:avLst>
              <a:gd name="adj1" fmla="val 26077"/>
              <a:gd name="adj2" fmla="val 25000"/>
              <a:gd name="adj3" fmla="val 25000"/>
              <a:gd name="adj4" fmla="val 64977"/>
            </a:avLst>
          </a:prstGeom>
          <a:solidFill>
            <a:srgbClr val="CF99C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Projets pédagogiques non liés à un dispositif, ils sont définis de manière générique : projet articulant les trois piliers de l’EAC, action de sensibilisation artistique, club artistique, rencontre avec des artistes, etc.</a:t>
            </a:r>
          </a:p>
        </p:txBody>
      </p:sp>
      <p:sp>
        <p:nvSpPr>
          <p:cNvPr id="12" name="Rectangle avec flèche vers la gauche 11"/>
          <p:cNvSpPr/>
          <p:nvPr/>
        </p:nvSpPr>
        <p:spPr>
          <a:xfrm>
            <a:off x="4716016" y="1923678"/>
            <a:ext cx="1340910" cy="914400"/>
          </a:xfrm>
          <a:prstGeom prst="leftArrowCallout">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mj-lt"/>
                <a:ea typeface="+mj-ea"/>
                <a:cs typeface="+mj-cs"/>
              </a:rPr>
              <a:t>Choisir l’année 2022-2023 ou </a:t>
            </a:r>
          </a:p>
          <a:p>
            <a:pPr algn="ctr"/>
            <a:r>
              <a:rPr lang="fr-FR" sz="1050" b="1" dirty="0">
                <a:solidFill>
                  <a:schemeClr val="bg1"/>
                </a:solidFill>
                <a:latin typeface="+mj-lt"/>
                <a:ea typeface="+mj-ea"/>
                <a:cs typeface="+mj-cs"/>
              </a:rPr>
              <a:t>2023-2024</a:t>
            </a:r>
          </a:p>
        </p:txBody>
      </p:sp>
      <p:sp>
        <p:nvSpPr>
          <p:cNvPr id="2" name="Rectangle 1"/>
          <p:cNvSpPr/>
          <p:nvPr/>
        </p:nvSpPr>
        <p:spPr>
          <a:xfrm>
            <a:off x="1331640" y="1203598"/>
            <a:ext cx="756360" cy="497460"/>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870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stretch>
            <a:fillRect/>
          </a:stretch>
        </p:blipFill>
        <p:spPr>
          <a:xfrm>
            <a:off x="2843808" y="195486"/>
            <a:ext cx="6173885" cy="3910440"/>
          </a:xfrm>
          <a:prstGeom prst="rect">
            <a:avLst/>
          </a:prstGeom>
          <a:ln>
            <a:solidFill>
              <a:srgbClr val="4663B4"/>
            </a:solidFill>
          </a:ln>
        </p:spPr>
      </p:pic>
      <p:sp>
        <p:nvSpPr>
          <p:cNvPr id="11" name="Rectangle 10"/>
          <p:cNvSpPr/>
          <p:nvPr/>
        </p:nvSpPr>
        <p:spPr>
          <a:xfrm>
            <a:off x="395812" y="2643758"/>
            <a:ext cx="3384376" cy="2358629"/>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50" dirty="0">
                <a:solidFill>
                  <a:schemeClr val="tx1"/>
                </a:solidFill>
                <a:latin typeface="+mj-lt"/>
                <a:ea typeface="+mj-ea"/>
                <a:cs typeface="+mj-cs"/>
              </a:rPr>
              <a:t>NOUVEAUTE </a:t>
            </a:r>
            <a:r>
              <a:rPr lang="fr-FR" sz="1050" dirty="0">
                <a:solidFill>
                  <a:schemeClr val="tx1"/>
                </a:solidFill>
              </a:rPr>
              <a:t>pour </a:t>
            </a:r>
            <a:r>
              <a:rPr lang="fr-FR" sz="1050" dirty="0">
                <a:solidFill>
                  <a:srgbClr val="4663B4"/>
                </a:solidFill>
              </a:rPr>
              <a:t>les projets liés à des dispositifs</a:t>
            </a:r>
            <a:r>
              <a:rPr lang="fr-FR" sz="1050" dirty="0">
                <a:solidFill>
                  <a:schemeClr val="tx1"/>
                </a:solidFill>
              </a:rPr>
              <a:t> et </a:t>
            </a:r>
            <a:r>
              <a:rPr lang="fr-FR" sz="1050" dirty="0">
                <a:solidFill>
                  <a:srgbClr val="B35BAA"/>
                </a:solidFill>
              </a:rPr>
              <a:t>les projets à l’initiative de l’établissement </a:t>
            </a:r>
            <a:r>
              <a:rPr lang="fr-FR" sz="1050" dirty="0">
                <a:solidFill>
                  <a:schemeClr val="tx1"/>
                </a:solidFill>
              </a:rPr>
              <a:t>:</a:t>
            </a:r>
          </a:p>
          <a:p>
            <a:pPr algn="ctr"/>
            <a:r>
              <a:rPr lang="fr-FR" sz="1050" dirty="0">
                <a:solidFill>
                  <a:schemeClr val="tx1"/>
                </a:solidFill>
                <a:latin typeface="+mj-lt"/>
                <a:ea typeface="+mj-ea"/>
                <a:cs typeface="+mj-cs"/>
              </a:rPr>
              <a:t> </a:t>
            </a:r>
          </a:p>
          <a:p>
            <a:pPr algn="ctr"/>
            <a:r>
              <a:rPr lang="fr-FR" sz="1050" dirty="0">
                <a:solidFill>
                  <a:schemeClr val="tx1"/>
                </a:solidFill>
                <a:latin typeface="+mj-lt"/>
                <a:ea typeface="+mj-ea"/>
                <a:cs typeface="+mj-cs"/>
              </a:rPr>
              <a:t>Les équipes pédagogiques peuvent renseigner un budget prévisionnel et demander la validation de votre direction.</a:t>
            </a:r>
          </a:p>
          <a:p>
            <a:pPr algn="ctr"/>
            <a:endParaRPr lang="fr-FR" sz="1050" dirty="0">
              <a:solidFill>
                <a:schemeClr val="tx1"/>
              </a:solidFill>
              <a:latin typeface="+mj-lt"/>
              <a:ea typeface="+mj-ea"/>
              <a:cs typeface="+mj-cs"/>
            </a:endParaRPr>
          </a:p>
          <a:p>
            <a:pPr algn="ctr"/>
            <a:r>
              <a:rPr lang="fr-FR" sz="1050" dirty="0">
                <a:solidFill>
                  <a:schemeClr val="tx1"/>
                </a:solidFill>
                <a:latin typeface="+mj-lt"/>
                <a:ea typeface="+mj-ea"/>
                <a:cs typeface="+mj-cs"/>
              </a:rPr>
              <a:t>Le budget est destiné au dialogue interne au sein de l’établissement (direction, collègues, gestionnaire, commission pédagogique, CA).</a:t>
            </a:r>
          </a:p>
          <a:p>
            <a:pPr algn="ctr"/>
            <a:endParaRPr lang="fr-FR" sz="1050" dirty="0">
              <a:solidFill>
                <a:schemeClr val="tx1"/>
              </a:solidFill>
              <a:latin typeface="+mj-lt"/>
              <a:ea typeface="+mj-ea"/>
              <a:cs typeface="+mj-cs"/>
            </a:endParaRPr>
          </a:p>
          <a:p>
            <a:pPr algn="ctr"/>
            <a:r>
              <a:rPr lang="fr-FR" sz="1050" dirty="0">
                <a:solidFill>
                  <a:schemeClr val="tx1"/>
                </a:solidFill>
                <a:latin typeface="+mj-lt"/>
                <a:ea typeface="+mj-ea"/>
                <a:cs typeface="+mj-cs"/>
              </a:rPr>
              <a:t>Il est modifiable à tout moment.</a:t>
            </a:r>
          </a:p>
        </p:txBody>
      </p:sp>
    </p:spTree>
    <p:extLst>
      <p:ext uri="{BB962C8B-B14F-4D97-AF65-F5344CB8AC3E}">
        <p14:creationId xmlns:p14="http://schemas.microsoft.com/office/powerpoint/2010/main" val="94352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1259632" y="234840"/>
            <a:ext cx="6944925" cy="772765"/>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La page de « validation des projets » permet de suivre l’état de chaque projet : validation du chef d’établissement, avis du chef d’établissement et/ou avis de la commission qui étudie le projet dans le cadre d’un appel à projets.</a:t>
            </a:r>
          </a:p>
          <a:p>
            <a:pPr algn="ctr">
              <a:defRPr/>
            </a:pPr>
            <a:endParaRPr lang="fr-FR" sz="1050" dirty="0">
              <a:solidFill>
                <a:schemeClr val="tx1"/>
              </a:solidFill>
              <a:latin typeface="+mj-lt"/>
              <a:ea typeface="+mj-ea"/>
              <a:cs typeface="+mj-cs"/>
            </a:endParaRPr>
          </a:p>
          <a:p>
            <a:pPr algn="ctr">
              <a:defRPr/>
            </a:pPr>
            <a:r>
              <a:rPr lang="fr-FR" sz="1050" dirty="0">
                <a:solidFill>
                  <a:schemeClr val="tx1"/>
                </a:solidFill>
                <a:latin typeface="+mj-lt"/>
                <a:ea typeface="+mj-ea"/>
                <a:cs typeface="+mj-cs"/>
              </a:rPr>
              <a:t>Vous pouvez saisir vos avis et valider les projets à partir de cette page.</a:t>
            </a:r>
          </a:p>
        </p:txBody>
      </p:sp>
      <p:grpSp>
        <p:nvGrpSpPr>
          <p:cNvPr id="6" name="Groupe 5"/>
          <p:cNvGrpSpPr/>
          <p:nvPr/>
        </p:nvGrpSpPr>
        <p:grpSpPr>
          <a:xfrm>
            <a:off x="251520" y="1112267"/>
            <a:ext cx="8440599" cy="3783062"/>
            <a:chOff x="251520" y="914165"/>
            <a:chExt cx="8440599" cy="3783062"/>
          </a:xfrm>
        </p:grpSpPr>
        <p:pic>
          <p:nvPicPr>
            <p:cNvPr id="2" name="Image 1"/>
            <p:cNvPicPr>
              <a:picLocks noChangeAspect="1"/>
            </p:cNvPicPr>
            <p:nvPr/>
          </p:nvPicPr>
          <p:blipFill>
            <a:blip r:embed="rId2"/>
            <a:stretch>
              <a:fillRect/>
            </a:stretch>
          </p:blipFill>
          <p:spPr>
            <a:xfrm>
              <a:off x="251520" y="914165"/>
              <a:ext cx="8440599" cy="3783062"/>
            </a:xfrm>
            <a:prstGeom prst="rect">
              <a:avLst/>
            </a:prstGeom>
            <a:ln>
              <a:solidFill>
                <a:srgbClr val="4663B4"/>
              </a:solidFill>
            </a:ln>
          </p:spPr>
        </p:pic>
        <p:grpSp>
          <p:nvGrpSpPr>
            <p:cNvPr id="5" name="Groupe 4"/>
            <p:cNvGrpSpPr/>
            <p:nvPr/>
          </p:nvGrpSpPr>
          <p:grpSpPr>
            <a:xfrm>
              <a:off x="1907980" y="915566"/>
              <a:ext cx="5187867" cy="1514929"/>
              <a:chOff x="1907980" y="915566"/>
              <a:chExt cx="5187867" cy="1514929"/>
            </a:xfrm>
          </p:grpSpPr>
          <p:sp>
            <p:nvSpPr>
              <p:cNvPr id="13" name="Rectangle 12"/>
              <p:cNvSpPr/>
              <p:nvPr/>
            </p:nvSpPr>
            <p:spPr>
              <a:xfrm>
                <a:off x="1907980" y="915566"/>
                <a:ext cx="648072" cy="288032"/>
              </a:xfrm>
              <a:prstGeom prst="rect">
                <a:avLst/>
              </a:prstGeom>
              <a:noFill/>
              <a:ln>
                <a:solidFill>
                  <a:srgbClr val="466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5724128" y="1491630"/>
                <a:ext cx="1371719" cy="938865"/>
              </a:xfrm>
              <a:prstGeom prst="rect">
                <a:avLst/>
              </a:prstGeom>
              <a:ln>
                <a:solidFill>
                  <a:srgbClr val="4663B4"/>
                </a:solidFill>
              </a:ln>
            </p:spPr>
          </p:pic>
        </p:grpSp>
      </p:grpSp>
    </p:spTree>
    <p:extLst>
      <p:ext uri="{BB962C8B-B14F-4D97-AF65-F5344CB8AC3E}">
        <p14:creationId xmlns:p14="http://schemas.microsoft.com/office/powerpoint/2010/main" val="1698791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4211960" y="267494"/>
            <a:ext cx="5256584" cy="276999"/>
          </a:xfrm>
          <a:prstGeom prst="rect">
            <a:avLst/>
          </a:prstGeom>
          <a:noFill/>
        </p:spPr>
        <p:txBody>
          <a:bodyPr wrap="square" rtlCol="0">
            <a:spAutoFit/>
          </a:bodyPr>
          <a:lstStyle/>
          <a:p>
            <a:r>
              <a:rPr lang="fr-FR" sz="1200" b="1" dirty="0">
                <a:ea typeface="+mj-ea"/>
                <a:cs typeface="+mj-cs"/>
                <a:sym typeface="Montserrat"/>
              </a:rPr>
              <a:t>pass Culture</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187624" y="666135"/>
            <a:ext cx="7152469" cy="875023"/>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100" dirty="0">
                <a:solidFill>
                  <a:schemeClr val="tx1"/>
                </a:solidFill>
                <a:latin typeface="+mj-lt"/>
                <a:ea typeface="Montserrat"/>
                <a:cs typeface="Montserrat"/>
              </a:rPr>
              <a:t>Dans « pass Culture » puis « Suivi pass Culture », suivez l’ensemble des offres sélectionnées par les équipes pédagogiques et gérez le budget de votre établissement.</a:t>
            </a:r>
          </a:p>
          <a:p>
            <a:pPr algn="ctr"/>
            <a:endParaRPr lang="fr-FR" sz="1100" dirty="0">
              <a:solidFill>
                <a:schemeClr val="tx1"/>
              </a:solidFill>
              <a:latin typeface="+mj-lt"/>
              <a:ea typeface="Montserrat"/>
              <a:cs typeface="Montserrat"/>
            </a:endParaRPr>
          </a:p>
        </p:txBody>
      </p:sp>
      <p:grpSp>
        <p:nvGrpSpPr>
          <p:cNvPr id="16" name="Groupe 15"/>
          <p:cNvGrpSpPr/>
          <p:nvPr/>
        </p:nvGrpSpPr>
        <p:grpSpPr>
          <a:xfrm>
            <a:off x="1403648" y="1270297"/>
            <a:ext cx="6408712" cy="1374901"/>
            <a:chOff x="1403648" y="3199826"/>
            <a:chExt cx="6408712" cy="1374901"/>
          </a:xfrm>
        </p:grpSpPr>
        <p:grpSp>
          <p:nvGrpSpPr>
            <p:cNvPr id="12" name="Groupe 11"/>
            <p:cNvGrpSpPr/>
            <p:nvPr/>
          </p:nvGrpSpPr>
          <p:grpSpPr>
            <a:xfrm>
              <a:off x="1403648" y="3199826"/>
              <a:ext cx="6408712" cy="1374901"/>
              <a:chOff x="1403648" y="3199826"/>
              <a:chExt cx="6408712" cy="1374901"/>
            </a:xfrm>
          </p:grpSpPr>
          <p:pic>
            <p:nvPicPr>
              <p:cNvPr id="3" name="Image 2"/>
              <p:cNvPicPr>
                <a:picLocks noChangeAspect="1"/>
              </p:cNvPicPr>
              <p:nvPr/>
            </p:nvPicPr>
            <p:blipFill rotWithShape="1">
              <a:blip r:embed="rId2"/>
              <a:srcRect t="45853"/>
              <a:stretch/>
            </p:blipFill>
            <p:spPr>
              <a:xfrm>
                <a:off x="1403648" y="3199826"/>
                <a:ext cx="6408712" cy="1374901"/>
              </a:xfrm>
              <a:prstGeom prst="rect">
                <a:avLst/>
              </a:prstGeom>
              <a:ln>
                <a:solidFill>
                  <a:srgbClr val="4663B4"/>
                </a:solidFill>
              </a:ln>
            </p:spPr>
          </p:pic>
          <p:sp>
            <p:nvSpPr>
              <p:cNvPr id="9" name="Rectangle 8"/>
              <p:cNvSpPr/>
              <p:nvPr/>
            </p:nvSpPr>
            <p:spPr>
              <a:xfrm>
                <a:off x="1547664" y="4104000"/>
                <a:ext cx="322757" cy="7200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p:cNvSpPr/>
            <p:nvPr/>
          </p:nvSpPr>
          <p:spPr>
            <a:xfrm>
              <a:off x="2048356" y="4299942"/>
              <a:ext cx="2379628" cy="72008"/>
            </a:xfrm>
            <a:prstGeom prst="rect">
              <a:avLst/>
            </a:prstGeom>
            <a:solidFill>
              <a:srgbClr val="7580B7"/>
            </a:solidFill>
            <a:ln>
              <a:solidFill>
                <a:srgbClr val="DB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p:cNvSpPr/>
          <p:nvPr/>
        </p:nvSpPr>
        <p:spPr>
          <a:xfrm>
            <a:off x="1187624" y="4151599"/>
            <a:ext cx="7201102" cy="50564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100">
                <a:latin typeface="+mj-lt"/>
              </a:rPr>
              <a:t>Aucun fonds </a:t>
            </a:r>
            <a:r>
              <a:rPr lang="fr-FR" sz="1100" dirty="0">
                <a:latin typeface="+mj-lt"/>
              </a:rPr>
              <a:t>ne transite par l’établissement scolaire. L’acteur culturel est remboursé par la société pass Culture </a:t>
            </a:r>
          </a:p>
          <a:p>
            <a:pPr algn="ctr"/>
            <a:r>
              <a:rPr lang="fr-FR" sz="1100" dirty="0">
                <a:latin typeface="+mj-lt"/>
              </a:rPr>
              <a:t>dans les 15 jours suivant la réalisation de l’activité.</a:t>
            </a:r>
          </a:p>
        </p:txBody>
      </p:sp>
      <p:grpSp>
        <p:nvGrpSpPr>
          <p:cNvPr id="21" name="Groupe 20"/>
          <p:cNvGrpSpPr/>
          <p:nvPr/>
        </p:nvGrpSpPr>
        <p:grpSpPr>
          <a:xfrm>
            <a:off x="1259632" y="117232"/>
            <a:ext cx="2871349" cy="671224"/>
            <a:chOff x="5900106" y="253438"/>
            <a:chExt cx="2871349" cy="671224"/>
          </a:xfrm>
        </p:grpSpPr>
        <p:pic>
          <p:nvPicPr>
            <p:cNvPr id="2" name="Image 1"/>
            <p:cNvPicPr>
              <a:picLocks noChangeAspect="1"/>
            </p:cNvPicPr>
            <p:nvPr/>
          </p:nvPicPr>
          <p:blipFill>
            <a:blip r:embed="rId3"/>
            <a:stretch>
              <a:fillRect/>
            </a:stretch>
          </p:blipFill>
          <p:spPr>
            <a:xfrm>
              <a:off x="5900106" y="253438"/>
              <a:ext cx="2871349" cy="671224"/>
            </a:xfrm>
            <a:prstGeom prst="rect">
              <a:avLst/>
            </a:prstGeom>
            <a:ln>
              <a:solidFill>
                <a:srgbClr val="4663B4"/>
              </a:solidFill>
            </a:ln>
          </p:spPr>
        </p:pic>
        <p:sp>
          <p:nvSpPr>
            <p:cNvPr id="19" name="Rectangle 18"/>
            <p:cNvSpPr/>
            <p:nvPr/>
          </p:nvSpPr>
          <p:spPr>
            <a:xfrm>
              <a:off x="6012160" y="813984"/>
              <a:ext cx="648072" cy="98881"/>
            </a:xfrm>
            <a:prstGeom prst="rect">
              <a:avLst/>
            </a:prstGeom>
            <a:solidFill>
              <a:srgbClr val="59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Rectangle 4"/>
          <p:cNvSpPr/>
          <p:nvPr/>
        </p:nvSpPr>
        <p:spPr>
          <a:xfrm>
            <a:off x="323528" y="2790540"/>
            <a:ext cx="8568952" cy="1215717"/>
          </a:xfrm>
          <a:prstGeom prst="rect">
            <a:avLst/>
          </a:prstGeom>
          <a:ln>
            <a:solidFill>
              <a:srgbClr val="CB198A"/>
            </a:solidFill>
          </a:ln>
        </p:spPr>
        <p:txBody>
          <a:bodyPr wrap="square">
            <a:spAutoFit/>
          </a:bodyPr>
          <a:lstStyle/>
          <a:p>
            <a:pPr algn="ctr"/>
            <a:r>
              <a:rPr lang="fr-FR" sz="1100" dirty="0">
                <a:ea typeface="Montserrat"/>
                <a:cs typeface="Montserrat"/>
              </a:rPr>
              <a:t>Chaque offre vous est soumise pour confirmation de réservation. </a:t>
            </a:r>
          </a:p>
          <a:p>
            <a:pPr algn="ctr"/>
            <a:r>
              <a:rPr lang="fr-FR" sz="1100" dirty="0">
                <a:ea typeface="Montserrat"/>
                <a:cs typeface="Montserrat"/>
              </a:rPr>
              <a:t>Cette </a:t>
            </a:r>
            <a:r>
              <a:rPr lang="fr-FR" sz="1100" dirty="0">
                <a:ea typeface="Montserrat"/>
                <a:cs typeface="Montserrat"/>
                <a:sym typeface="Montserrat"/>
              </a:rPr>
              <a:t>étape obligatoire permet d’engager le budget pour la réalisation de l’offre.</a:t>
            </a:r>
          </a:p>
          <a:p>
            <a:pPr algn="ctr"/>
            <a:endParaRPr lang="fr-FR" sz="1100" dirty="0">
              <a:ea typeface="Montserrat"/>
              <a:cs typeface="Montserrat"/>
            </a:endParaRPr>
          </a:p>
          <a:p>
            <a:pPr algn="ctr"/>
            <a:r>
              <a:rPr lang="fr-FR" sz="1000" i="1" dirty="0"/>
              <a:t>Attention : une offre pass Culture doit obligatoirement être </a:t>
            </a:r>
            <a:r>
              <a:rPr lang="fr-FR" sz="1000" b="1" i="1" dirty="0"/>
              <a:t>validée avant la date limite de confirmation</a:t>
            </a:r>
            <a:r>
              <a:rPr lang="fr-FR" sz="1000" i="1" dirty="0"/>
              <a:t> affichée dans l’offre. Cette étape est indispensable à la mise en paiement de l’activité auprès de l’acteur culturel. Il n’est pas possible de valider une offre a posteriori. Les actions ayant été menées sans validation préalable des offres par le chef d’établissement ne pourront pas être financées par les crédits du pass Culture. Dans ce cas, les offreurs culturels devront être payés sur d’autres crédits (fonds propres ou autres subventions).</a:t>
            </a:r>
            <a:r>
              <a:rPr lang="fr-FR" sz="1000" i="1" dirty="0">
                <a:ea typeface="Montserrat"/>
                <a:cs typeface="Montserrat"/>
              </a:rPr>
              <a:t> </a:t>
            </a:r>
          </a:p>
        </p:txBody>
      </p:sp>
    </p:spTree>
    <p:extLst>
      <p:ext uri="{BB962C8B-B14F-4D97-AF65-F5344CB8AC3E}">
        <p14:creationId xmlns:p14="http://schemas.microsoft.com/office/powerpoint/2010/main" val="64679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288570" y="843558"/>
            <a:ext cx="5256584" cy="276999"/>
          </a:xfrm>
          <a:prstGeom prst="rect">
            <a:avLst/>
          </a:prstGeom>
          <a:noFill/>
        </p:spPr>
        <p:txBody>
          <a:bodyPr wrap="square" rtlCol="0">
            <a:spAutoFit/>
          </a:bodyPr>
          <a:lstStyle/>
          <a:p>
            <a:r>
              <a:rPr lang="fr-FR" sz="1200" b="1" dirty="0">
                <a:ea typeface="+mj-ea"/>
                <a:cs typeface="+mj-cs"/>
                <a:sym typeface="Montserrat"/>
              </a:rPr>
              <a:t>Parcours des élèves</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avec flèche vers la gauche 14"/>
          <p:cNvSpPr/>
          <p:nvPr/>
        </p:nvSpPr>
        <p:spPr>
          <a:xfrm>
            <a:off x="6300192" y="80921"/>
            <a:ext cx="2592288" cy="2592288"/>
          </a:xfrm>
          <a:prstGeom prst="leftArrowCallout">
            <a:avLst>
              <a:gd name="adj1" fmla="val 18753"/>
              <a:gd name="adj2" fmla="val 18128"/>
              <a:gd name="adj3" fmla="val 10319"/>
              <a:gd name="adj4" fmla="val 80595"/>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100" dirty="0">
                <a:solidFill>
                  <a:schemeClr val="tx1"/>
                </a:solidFill>
                <a:latin typeface="+mj-lt"/>
                <a:ea typeface="Montserrat"/>
                <a:cs typeface="Montserrat"/>
              </a:rPr>
              <a:t>Pour cibler plus spécifiquement des élèves ne bénéficiant pas de projet cette année, ou n’ayant pas bénéficié de projet les années précédentes :</a:t>
            </a:r>
          </a:p>
          <a:p>
            <a:pPr algn="ctr"/>
            <a:endParaRPr lang="fr-FR" sz="1100"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utilisez « Projets EAC » puis « Suivi des élèves » puis le moteur de recherche « Nombre d’actions : aucune ». </a:t>
            </a:r>
          </a:p>
          <a:p>
            <a:pPr algn="ctr"/>
            <a:endParaRPr lang="fr-FR" sz="1100" dirty="0">
              <a:solidFill>
                <a:schemeClr val="tx1"/>
              </a:solidFill>
              <a:latin typeface="+mj-lt"/>
              <a:ea typeface="Montserrat"/>
              <a:cs typeface="Montserrat"/>
            </a:endParaRPr>
          </a:p>
        </p:txBody>
      </p:sp>
      <p:pic>
        <p:nvPicPr>
          <p:cNvPr id="6" name="Image 5"/>
          <p:cNvPicPr>
            <a:picLocks noChangeAspect="1"/>
          </p:cNvPicPr>
          <p:nvPr/>
        </p:nvPicPr>
        <p:blipFill>
          <a:blip r:embed="rId2"/>
          <a:stretch>
            <a:fillRect/>
          </a:stretch>
        </p:blipFill>
        <p:spPr>
          <a:xfrm>
            <a:off x="2411760" y="80921"/>
            <a:ext cx="3868675" cy="2327496"/>
          </a:xfrm>
          <a:prstGeom prst="rect">
            <a:avLst/>
          </a:prstGeom>
          <a:ln>
            <a:solidFill>
              <a:srgbClr val="4663B4"/>
            </a:solidFill>
          </a:ln>
        </p:spPr>
      </p:pic>
      <p:pic>
        <p:nvPicPr>
          <p:cNvPr id="7" name="Image 6"/>
          <p:cNvPicPr>
            <a:picLocks noChangeAspect="1"/>
          </p:cNvPicPr>
          <p:nvPr/>
        </p:nvPicPr>
        <p:blipFill>
          <a:blip r:embed="rId3"/>
          <a:stretch>
            <a:fillRect/>
          </a:stretch>
        </p:blipFill>
        <p:spPr>
          <a:xfrm>
            <a:off x="3589891" y="2787774"/>
            <a:ext cx="5302589" cy="1633908"/>
          </a:xfrm>
          <a:prstGeom prst="rect">
            <a:avLst/>
          </a:prstGeom>
          <a:ln>
            <a:solidFill>
              <a:srgbClr val="4663B4"/>
            </a:solidFill>
          </a:ln>
        </p:spPr>
      </p:pic>
      <p:sp>
        <p:nvSpPr>
          <p:cNvPr id="8" name="Rectangle avec flèche vers la droite 7"/>
          <p:cNvSpPr/>
          <p:nvPr/>
        </p:nvSpPr>
        <p:spPr>
          <a:xfrm>
            <a:off x="899592" y="2859782"/>
            <a:ext cx="2592288" cy="1656184"/>
          </a:xfrm>
          <a:prstGeom prst="rightArrowCallout">
            <a:avLst>
              <a:gd name="adj1" fmla="val 25000"/>
              <a:gd name="adj2" fmla="val 25000"/>
              <a:gd name="adj3" fmla="val 25000"/>
              <a:gd name="adj4" fmla="val 73138"/>
            </a:avLst>
          </a:prstGeom>
          <a:solidFill>
            <a:srgbClr val="889BD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100" dirty="0">
                <a:solidFill>
                  <a:schemeClr val="tx1"/>
                </a:solidFill>
                <a:latin typeface="+mj-lt"/>
                <a:ea typeface="Montserrat"/>
                <a:cs typeface="Montserrat"/>
              </a:rPr>
              <a:t>A partir d’« Etablissement », puis « Edition de documents »,</a:t>
            </a:r>
          </a:p>
          <a:p>
            <a:pPr algn="ctr"/>
            <a:r>
              <a:rPr lang="fr-FR" sz="1100" dirty="0">
                <a:solidFill>
                  <a:schemeClr val="tx1"/>
                </a:solidFill>
                <a:latin typeface="+mj-lt"/>
                <a:ea typeface="Montserrat"/>
                <a:cs typeface="Montserrat"/>
              </a:rPr>
              <a:t> </a:t>
            </a:r>
          </a:p>
          <a:p>
            <a:pPr algn="ctr"/>
            <a:r>
              <a:rPr lang="fr-FR" sz="1100" dirty="0">
                <a:solidFill>
                  <a:schemeClr val="tx1"/>
                </a:solidFill>
                <a:latin typeface="+mj-lt"/>
                <a:ea typeface="Montserrat"/>
                <a:cs typeface="Montserrat"/>
              </a:rPr>
              <a:t>vous pouvez éditer les parcours des élèves et les distribuer aux familles.</a:t>
            </a:r>
          </a:p>
        </p:txBody>
      </p:sp>
    </p:spTree>
    <p:extLst>
      <p:ext uri="{BB962C8B-B14F-4D97-AF65-F5344CB8AC3E}">
        <p14:creationId xmlns:p14="http://schemas.microsoft.com/office/powerpoint/2010/main" val="2182431005"/>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www.w3.org/XML/1998/namespace"/>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354</TotalTime>
  <Words>876</Words>
  <Application>Microsoft Office PowerPoint</Application>
  <PresentationFormat>Affichage à l'écran (16:9)</PresentationFormat>
  <Paragraphs>58</Paragraphs>
  <Slides>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vt:i4>
      </vt:variant>
    </vt:vector>
  </HeadingPairs>
  <TitlesOfParts>
    <vt:vector size="11" baseType="lpstr">
      <vt:lpstr>Arial</vt:lpstr>
      <vt:lpstr>Montserrat</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catherine pierson</cp:lastModifiedBy>
  <cp:revision>52</cp:revision>
  <dcterms:created xsi:type="dcterms:W3CDTF">2020-03-05T15:21:24Z</dcterms:created>
  <dcterms:modified xsi:type="dcterms:W3CDTF">2023-04-05T14:01:44Z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