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2"/>
  </p:notesMasterIdLst>
  <p:sldIdLst>
    <p:sldId id="331" r:id="rId5"/>
    <p:sldId id="327" r:id="rId6"/>
    <p:sldId id="334" r:id="rId7"/>
    <p:sldId id="332" r:id="rId8"/>
    <p:sldId id="333" r:id="rId9"/>
    <p:sldId id="339" r:id="rId10"/>
    <p:sldId id="337" r:id="rId1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34"/>
            <p14:sldId id="332"/>
            <p14:sldId id="333"/>
            <p14:sldId id="339"/>
            <p14:sldId id="337"/>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3B4"/>
    <a:srgbClr val="D81F94"/>
    <a:srgbClr val="889BD1"/>
    <a:srgbClr val="CB198A"/>
    <a:srgbClr val="B35BAA"/>
    <a:srgbClr val="79AF39"/>
    <a:srgbClr val="E2E2E2"/>
    <a:srgbClr val="F3F3F3"/>
    <a:srgbClr val="FFFFFF"/>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91" d="100"/>
          <a:sy n="91" d="100"/>
        </p:scale>
        <p:origin x="120"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05/04/2023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Rectangle 5"/>
          <p:cNvSpPr/>
          <p:nvPr userDrawn="1"/>
        </p:nvSpPr>
        <p:spPr>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p:txBody>
          <a:bodyPr/>
          <a:lstStyle/>
          <a:p>
            <a:r>
              <a:rPr lang="fr-FR"/>
              <a:t>Intitulé de la direction ou de l’organisme rattaché</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566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13" r:id="rId5"/>
    <p:sldLayoutId id="2147483809"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2942416" y="339502"/>
            <a:ext cx="5256584" cy="1008112"/>
          </a:xfrm>
        </p:spPr>
        <p:txBody>
          <a:bodyPr/>
          <a:lstStyle/>
          <a:p>
            <a:r>
              <a:rPr lang="fr-FR" dirty="0"/>
              <a:t>ADAGE</a:t>
            </a:r>
          </a:p>
          <a:p>
            <a:pPr lvl="1"/>
            <a:r>
              <a:rPr lang="fr-FR" dirty="0"/>
              <a:t>Application dédiée à la généralisation de l’EAC</a:t>
            </a:r>
          </a:p>
          <a:p>
            <a:pPr lvl="1"/>
            <a:endParaRPr lang="fr-FR" dirty="0"/>
          </a:p>
        </p:txBody>
      </p:sp>
      <p:sp>
        <p:nvSpPr>
          <p:cNvPr id="7" name="Espace réservé de la date 6"/>
          <p:cNvSpPr>
            <a:spLocks noGrp="1"/>
          </p:cNvSpPr>
          <p:nvPr>
            <p:ph type="dt" sz="half" idx="10"/>
          </p:nvPr>
        </p:nvSpPr>
        <p:spPr/>
        <p:txBody>
          <a:bodyPr/>
          <a:lstStyle/>
          <a:p>
            <a:pPr algn="r"/>
            <a:r>
              <a:rPr lang="fr-FR" cap="all"/>
              <a:t>XX/XX/XXXX</a:t>
            </a:r>
            <a:endParaRPr lang="fr-FR" cap="all" dirty="0"/>
          </a:p>
        </p:txBody>
      </p:sp>
      <p:sp>
        <p:nvSpPr>
          <p:cNvPr id="8" name="Espace réservé du pied de page 7"/>
          <p:cNvSpPr>
            <a:spLocks noGrp="1"/>
          </p:cNvSpPr>
          <p:nvPr>
            <p:ph type="ftr" sz="quarter" idx="11"/>
          </p:nvPr>
        </p:nvSpPr>
        <p:spPr/>
        <p:txBody>
          <a:bodyPr/>
          <a:lstStyle/>
          <a:p>
            <a:r>
              <a:rPr lang="fr-FR" dirty="0"/>
              <a:t>Intitulé de la direction ou de l’organisme rattaché</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219234" y="1923678"/>
            <a:ext cx="9111714" cy="461665"/>
          </a:xfrm>
          <a:prstGeom prst="rect">
            <a:avLst/>
          </a:prstGeom>
        </p:spPr>
        <p:txBody>
          <a:bodyPr wrap="square">
            <a:spAutoFit/>
          </a:bodyPr>
          <a:lstStyle/>
          <a:p>
            <a:pPr lvl="1"/>
            <a:r>
              <a:rPr lang="fr-FR" sz="2400" b="1" cap="all" dirty="0"/>
              <a:t>DIRECTEUR D’école</a:t>
            </a:r>
          </a:p>
        </p:txBody>
      </p:sp>
      <p:pic>
        <p:nvPicPr>
          <p:cNvPr id="4" name="Image 3"/>
          <p:cNvPicPr>
            <a:picLocks noChangeAspect="1"/>
          </p:cNvPicPr>
          <p:nvPr/>
        </p:nvPicPr>
        <p:blipFill>
          <a:blip r:embed="rId2"/>
          <a:stretch>
            <a:fillRect/>
          </a:stretch>
        </p:blipFill>
        <p:spPr>
          <a:xfrm>
            <a:off x="360000" y="2668660"/>
            <a:ext cx="4653676" cy="2114244"/>
          </a:xfrm>
          <a:prstGeom prst="rect">
            <a:avLst/>
          </a:prstGeom>
        </p:spPr>
      </p:pic>
      <p:sp>
        <p:nvSpPr>
          <p:cNvPr id="10" name="Rectangle avec flèche vers la gauche 9"/>
          <p:cNvSpPr/>
          <p:nvPr/>
        </p:nvSpPr>
        <p:spPr>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pPr>
            <a:r>
              <a:rPr lang="fr-FR" sz="1100" dirty="0"/>
              <a:t>Pour vous connecter à ADAGE : </a:t>
            </a:r>
          </a:p>
          <a:p>
            <a:pPr marL="171450" indent="-171450">
              <a:spcAft>
                <a:spcPts val="600"/>
              </a:spcAft>
              <a:buFontTx/>
              <a:buChar char="-"/>
            </a:pPr>
            <a:r>
              <a:rPr lang="fr-FR" sz="1100" dirty="0"/>
              <a:t>Ouvrez l’intranet académique (ARENA)</a:t>
            </a:r>
          </a:p>
          <a:p>
            <a:pPr marL="171450" indent="-171450">
              <a:spcAft>
                <a:spcPts val="600"/>
              </a:spcAft>
              <a:buFontTx/>
              <a:buChar char="-"/>
            </a:pPr>
            <a:r>
              <a:rPr lang="fr-FR" sz="1100" dirty="0"/>
              <a:t>Renseignez vos identifiant et mot de passe</a:t>
            </a:r>
          </a:p>
          <a:p>
            <a:pPr marL="171450" indent="-171450">
              <a:spcAft>
                <a:spcPts val="600"/>
              </a:spcAft>
              <a:buFontTx/>
              <a:buChar char="-"/>
            </a:pPr>
            <a:r>
              <a:rPr lang="fr-FR" sz="1100" dirty="0"/>
              <a:t>Choisissez le domaine « Scolarité du 1er degré » ou « Scolarité du 2</a:t>
            </a:r>
            <a:r>
              <a:rPr lang="fr-FR" sz="1100" baseline="30000" dirty="0"/>
              <a:t>nd</a:t>
            </a:r>
            <a:r>
              <a:rPr lang="fr-FR" sz="1100" dirty="0"/>
              <a:t> degré »</a:t>
            </a:r>
          </a:p>
          <a:p>
            <a:pPr marL="171450" indent="-171450">
              <a:spcAft>
                <a:spcPts val="600"/>
              </a:spcAft>
              <a:buFontTx/>
              <a:buChar char="-"/>
            </a:pPr>
            <a:r>
              <a:rPr lang="fr-FR" sz="1100" dirty="0"/>
              <a:t>Cliquez sur « ADAGE - Application Dédiée À la Généralisation de l'EAC » dans la rubrique « Application dédiée aux parcours éducatifs »</a:t>
            </a:r>
            <a:endParaRPr lang="fr-FR" sz="1100" dirty="0">
              <a:solidFill>
                <a:schemeClr val="bg1"/>
              </a:solidFill>
              <a:latin typeface="+mj-lt"/>
              <a:ea typeface="+mj-ea"/>
              <a:cs typeface="+mj-cs"/>
            </a:endParaRPr>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5" y="212097"/>
            <a:ext cx="8856984" cy="923330"/>
          </a:xfrm>
          <a:prstGeom prst="rect">
            <a:avLst/>
          </a:prstGeom>
          <a:noFill/>
        </p:spPr>
        <p:txBody>
          <a:bodyPr wrap="square" rtlCol="0">
            <a:spAutoFit/>
          </a:bodyPr>
          <a:lstStyle/>
          <a:p>
            <a:pPr algn="ctr"/>
            <a:r>
              <a:rPr lang="fr-FR" dirty="0"/>
              <a:t>L’application évolue : </a:t>
            </a:r>
          </a:p>
          <a:p>
            <a:pPr algn="ctr"/>
            <a:r>
              <a:rPr lang="fr-FR" dirty="0"/>
              <a:t>les projets pour 2023-24 peuvent être renseignés dès avril 2022.</a:t>
            </a:r>
          </a:p>
          <a:p>
            <a:pPr algn="ctr"/>
            <a:endParaRPr lang="fr-FR" dirty="0"/>
          </a:p>
        </p:txBody>
      </p:sp>
      <p:sp>
        <p:nvSpPr>
          <p:cNvPr id="5" name="Rectangle 4"/>
          <p:cNvSpPr/>
          <p:nvPr/>
        </p:nvSpPr>
        <p:spPr>
          <a:xfrm>
            <a:off x="614098" y="987574"/>
            <a:ext cx="7632774" cy="1200329"/>
          </a:xfrm>
          <a:prstGeom prst="rect">
            <a:avLst/>
          </a:prstGeom>
        </p:spPr>
        <p:txBody>
          <a:bodyPr wrap="square">
            <a:spAutoFit/>
          </a:bodyPr>
          <a:lstStyle/>
          <a:p>
            <a:pPr algn="ctr"/>
            <a:r>
              <a:rPr lang="fr-FR" dirty="0"/>
              <a:t>ADAGE vous permet de prendre connaissance de toutes les initiatives de vos équipes pédagogiques. Elle est prévue pour faciliter le dialogue au sein de l’école entre pairs, avec la direction, pour préparer les budgets et les conseils d’école.</a:t>
            </a:r>
          </a:p>
        </p:txBody>
      </p:sp>
      <p:sp>
        <p:nvSpPr>
          <p:cNvPr id="6" name="Rectangle 5"/>
          <p:cNvSpPr/>
          <p:nvPr/>
        </p:nvSpPr>
        <p:spPr>
          <a:xfrm>
            <a:off x="395537" y="2643758"/>
            <a:ext cx="828092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dirty="0"/>
              <a:t>Pour permettre la saisie la plus exhaustive possible, attribuez le profil « rédacteur de projets » aux professeurs de votre école.</a:t>
            </a:r>
          </a:p>
          <a:p>
            <a:pPr algn="ctr"/>
            <a:r>
              <a:rPr lang="fr-FR" sz="1200" dirty="0"/>
              <a:t>Vidéo tutoriel  </a:t>
            </a:r>
            <a:r>
              <a:rPr lang="fr-FR" sz="1200" dirty="0">
                <a:hlinkClick r:id="rId2"/>
              </a:rPr>
              <a:t>https://www.dailymotion.com/video/x7ypdmf</a:t>
            </a:r>
            <a:r>
              <a:rPr lang="fr-FR" sz="1200" dirty="0"/>
              <a:t> (durée : 1mn17</a:t>
            </a:r>
            <a:r>
              <a:rPr lang="fr-FR" dirty="0"/>
              <a:t>)</a:t>
            </a:r>
          </a:p>
        </p:txBody>
      </p:sp>
      <p:sp>
        <p:nvSpPr>
          <p:cNvPr id="12" name="Rectangle 11"/>
          <p:cNvSpPr/>
          <p:nvPr/>
        </p:nvSpPr>
        <p:spPr>
          <a:xfrm>
            <a:off x="395537" y="3795886"/>
            <a:ext cx="8280920" cy="646331"/>
          </a:xfrm>
          <a:prstGeom prst="rect">
            <a:avLst/>
          </a:prstGeom>
        </p:spPr>
        <p:txBody>
          <a:bodyPr wrap="square">
            <a:spAutoFit/>
          </a:bodyPr>
          <a:lstStyle/>
          <a:p>
            <a:pPr algn="ctr"/>
            <a:r>
              <a:rPr lang="fr-FR" dirty="0"/>
              <a:t>Aucun engagement financier ne peut se faire par l’application ADAGE. Et il vous est toujours possible de modifier ou supprimer des saisies.</a:t>
            </a:r>
          </a:p>
        </p:txBody>
      </p:sp>
    </p:spTree>
    <p:extLst>
      <p:ext uri="{BB962C8B-B14F-4D97-AF65-F5344CB8AC3E}">
        <p14:creationId xmlns:p14="http://schemas.microsoft.com/office/powerpoint/2010/main" val="275785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39552" y="724364"/>
            <a:ext cx="6097852" cy="3446016"/>
          </a:xfrm>
          <a:prstGeom prst="rect">
            <a:avLst/>
          </a:prstGeom>
          <a:ln>
            <a:solidFill>
              <a:srgbClr val="4663B4"/>
            </a:solidFill>
          </a:ln>
        </p:spPr>
      </p:pic>
      <p:sp>
        <p:nvSpPr>
          <p:cNvPr id="4" name="Rectangle avec flèche vers le haut 3"/>
          <p:cNvSpPr/>
          <p:nvPr/>
        </p:nvSpPr>
        <p:spPr>
          <a:xfrm>
            <a:off x="467544" y="3967878"/>
            <a:ext cx="3672408" cy="980136"/>
          </a:xfrm>
          <a:prstGeom prst="upArrowCallout">
            <a:avLst/>
          </a:prstGeom>
          <a:solidFill>
            <a:srgbClr val="CB198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bg1"/>
                </a:solidFill>
                <a:latin typeface="+mj-lt"/>
                <a:ea typeface="+mj-ea"/>
                <a:cs typeface="+mj-cs"/>
              </a:rPr>
              <a:t>NOUVEAUTE : </a:t>
            </a:r>
            <a:r>
              <a:rPr lang="fr-FR" sz="1050" b="1" dirty="0">
                <a:solidFill>
                  <a:schemeClr val="bg1"/>
                </a:solidFill>
                <a:latin typeface="+mj-lt"/>
                <a:ea typeface="+mj-ea"/>
                <a:cs typeface="+mj-cs"/>
              </a:rPr>
              <a:t>les Appels à projets</a:t>
            </a:r>
          </a:p>
          <a:p>
            <a:pPr algn="ctr"/>
            <a:r>
              <a:rPr lang="fr-FR" sz="1050" dirty="0">
                <a:solidFill>
                  <a:schemeClr val="bg1"/>
                </a:solidFill>
                <a:latin typeface="+mj-lt"/>
                <a:ea typeface="+mj-ea"/>
                <a:cs typeface="+mj-cs"/>
              </a:rPr>
              <a:t>Un portail d’inscription ou de candidature à des dispositifs  pour l’année scolaire 2023-24</a:t>
            </a:r>
          </a:p>
        </p:txBody>
      </p:sp>
      <p:sp>
        <p:nvSpPr>
          <p:cNvPr id="8" name="Rectangle avec flèche vers la gauche 7"/>
          <p:cNvSpPr/>
          <p:nvPr/>
        </p:nvSpPr>
        <p:spPr>
          <a:xfrm>
            <a:off x="6375875" y="1491630"/>
            <a:ext cx="2166834" cy="1335153"/>
          </a:xfrm>
          <a:prstGeom prst="leftArrowCallout">
            <a:avLst>
              <a:gd name="adj1" fmla="val 10173"/>
              <a:gd name="adj2" fmla="val 14291"/>
              <a:gd name="adj3" fmla="val 23887"/>
              <a:gd name="adj4" fmla="val 76685"/>
            </a:avLst>
          </a:prstGeom>
          <a:solidFill>
            <a:srgbClr val="79AF39"/>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050" dirty="0">
                <a:solidFill>
                  <a:schemeClr val="bg1"/>
                </a:solidFill>
                <a:latin typeface="+mj-lt"/>
                <a:ea typeface="+mj-ea"/>
                <a:cs typeface="+mj-cs"/>
              </a:rPr>
              <a:t> </a:t>
            </a:r>
          </a:p>
          <a:p>
            <a:pPr algn="ctr"/>
            <a:r>
              <a:rPr lang="fr-FR" sz="1050" dirty="0">
                <a:solidFill>
                  <a:schemeClr val="bg1"/>
                </a:solidFill>
                <a:latin typeface="+mj-lt"/>
                <a:ea typeface="+mj-ea"/>
                <a:cs typeface="+mj-cs"/>
              </a:rPr>
              <a:t>« valider le projet » : l’équipe pédagogique vous demande votre validation ou de faire valider le projet par l’IEN.</a:t>
            </a:r>
          </a:p>
          <a:p>
            <a:pPr marL="171450" indent="-171450" algn="ctr">
              <a:buFontTx/>
              <a:buChar char="-"/>
            </a:pPr>
            <a:endParaRPr lang="fr-FR" sz="1050" dirty="0">
              <a:solidFill>
                <a:schemeClr val="bg1"/>
              </a:solidFill>
              <a:latin typeface="+mj-lt"/>
              <a:ea typeface="+mj-ea"/>
              <a:cs typeface="+mj-cs"/>
            </a:endParaRPr>
          </a:p>
        </p:txBody>
      </p:sp>
      <p:sp>
        <p:nvSpPr>
          <p:cNvPr id="9" name="Rectangle 8"/>
          <p:cNvSpPr/>
          <p:nvPr/>
        </p:nvSpPr>
        <p:spPr>
          <a:xfrm>
            <a:off x="1043608" y="267494"/>
            <a:ext cx="5299849" cy="307777"/>
          </a:xfrm>
          <a:prstGeom prst="rect">
            <a:avLst/>
          </a:prstGeom>
        </p:spPr>
        <p:txBody>
          <a:bodyPr wrap="none">
            <a:spAutoFit/>
          </a:bodyPr>
          <a:lstStyle/>
          <a:p>
            <a:r>
              <a:rPr lang="fr-FR" sz="1400" dirty="0"/>
              <a:t>Page d’accueil de l’application avec le profil « directeur d’école »</a:t>
            </a:r>
          </a:p>
        </p:txBody>
      </p:sp>
      <p:sp>
        <p:nvSpPr>
          <p:cNvPr id="11" name="Rectangle 10"/>
          <p:cNvSpPr/>
          <p:nvPr/>
        </p:nvSpPr>
        <p:spPr>
          <a:xfrm>
            <a:off x="4274463" y="4319474"/>
            <a:ext cx="2952328" cy="628540"/>
          </a:xfrm>
          <a:prstGeom prst="rect">
            <a:avLst/>
          </a:prstGeom>
          <a:solidFill>
            <a:srgbClr val="D81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900" dirty="0">
                <a:solidFill>
                  <a:schemeClr val="bg1"/>
                </a:solidFill>
                <a:latin typeface="+mj-lt"/>
                <a:ea typeface="+mj-ea"/>
                <a:cs typeface="+mj-cs"/>
              </a:rPr>
              <a:t>La capture d’écran ci-dessus est une simulation. Cette nouveauté est mise en ligne le 4 avril, les Appels à projets seront ajoutés au fil de la publication de leurs calendriers dans les semaines qui viennent.</a:t>
            </a:r>
          </a:p>
        </p:txBody>
      </p:sp>
    </p:spTree>
    <p:extLst>
      <p:ext uri="{BB962C8B-B14F-4D97-AF65-F5344CB8AC3E}">
        <p14:creationId xmlns:p14="http://schemas.microsoft.com/office/powerpoint/2010/main" val="16010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44511" y="1203598"/>
            <a:ext cx="8291381" cy="2398646"/>
            <a:chOff x="323528" y="1181555"/>
            <a:chExt cx="8291381" cy="2398646"/>
          </a:xfrm>
        </p:grpSpPr>
        <p:pic>
          <p:nvPicPr>
            <p:cNvPr id="3" name="Image 2"/>
            <p:cNvPicPr>
              <a:picLocks noChangeAspect="1"/>
            </p:cNvPicPr>
            <p:nvPr/>
          </p:nvPicPr>
          <p:blipFill>
            <a:blip r:embed="rId2"/>
            <a:stretch>
              <a:fillRect/>
            </a:stretch>
          </p:blipFill>
          <p:spPr>
            <a:xfrm>
              <a:off x="323528" y="1181555"/>
              <a:ext cx="8291381" cy="2398646"/>
            </a:xfrm>
            <a:prstGeom prst="rect">
              <a:avLst/>
            </a:prstGeom>
            <a:ln>
              <a:solidFill>
                <a:srgbClr val="4663B4"/>
              </a:solidFill>
            </a:ln>
          </p:spPr>
        </p:pic>
        <p:sp>
          <p:nvSpPr>
            <p:cNvPr id="12" name="Rectangle avec flèche vers la gauche 11"/>
            <p:cNvSpPr/>
            <p:nvPr/>
          </p:nvSpPr>
          <p:spPr>
            <a:xfrm>
              <a:off x="4139952" y="1440126"/>
              <a:ext cx="1340910" cy="914400"/>
            </a:xfrm>
            <a:prstGeom prst="leftArrowCallout">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mj-lt"/>
                  <a:ea typeface="+mj-ea"/>
                  <a:cs typeface="+mj-cs"/>
                </a:rPr>
                <a:t>Choisir l’année 2022-2023 ou </a:t>
              </a:r>
            </a:p>
            <a:p>
              <a:pPr algn="ctr"/>
              <a:r>
                <a:rPr lang="fr-FR" sz="1050" b="1" dirty="0">
                  <a:solidFill>
                    <a:schemeClr val="bg1"/>
                  </a:solidFill>
                  <a:latin typeface="+mj-lt"/>
                  <a:ea typeface="+mj-ea"/>
                  <a:cs typeface="+mj-cs"/>
                </a:rPr>
                <a:t>2023-2024</a:t>
              </a:r>
            </a:p>
          </p:txBody>
        </p:sp>
        <p:sp>
          <p:nvSpPr>
            <p:cNvPr id="2" name="Rectangle 1"/>
            <p:cNvSpPr/>
            <p:nvPr/>
          </p:nvSpPr>
          <p:spPr>
            <a:xfrm>
              <a:off x="1115616" y="1181555"/>
              <a:ext cx="756360" cy="310075"/>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Titre 1"/>
          <p:cNvSpPr txBox="1">
            <a:spLocks/>
          </p:cNvSpPr>
          <p:nvPr/>
        </p:nvSpPr>
        <p:spPr bwMode="gray">
          <a:xfrm>
            <a:off x="1187624" y="222174"/>
            <a:ext cx="7564978" cy="5500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Le volet culturel du projet d’établissement regroupe l’ensemble des projets d’éducation artistique et culturelle portés par les équipes pédagogiques de l’école.</a:t>
            </a:r>
          </a:p>
          <a:p>
            <a:r>
              <a:rPr lang="fr-FR" sz="1400" b="0" dirty="0"/>
              <a:t>Les informations renseignées alimentent les attestations individuelles des parcours EAC des élèves.</a:t>
            </a:r>
            <a:br>
              <a:rPr lang="fr-FR" sz="1050" b="0" dirty="0"/>
            </a:br>
            <a:endParaRPr lang="fr-FR" sz="1050" b="0" dirty="0"/>
          </a:p>
        </p:txBody>
      </p:sp>
      <p:sp>
        <p:nvSpPr>
          <p:cNvPr id="8" name="Rectangle avec flèche vers le haut 7"/>
          <p:cNvSpPr/>
          <p:nvPr/>
        </p:nvSpPr>
        <p:spPr>
          <a:xfrm>
            <a:off x="323528" y="3363838"/>
            <a:ext cx="2232248" cy="1656184"/>
          </a:xfrm>
          <a:prstGeom prst="upArrowCallout">
            <a:avLst>
              <a:gd name="adj1" fmla="val 26077"/>
              <a:gd name="adj2" fmla="val 25000"/>
              <a:gd name="adj3" fmla="val 25000"/>
              <a:gd name="adj4" fmla="val 64977"/>
            </a:avLst>
          </a:prstGeom>
          <a:solidFill>
            <a:srgbClr val="85C44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Chorale, classe orchestre, classe à horaires aménagés, enseignements optionnels et de spécialité, etc.</a:t>
            </a:r>
          </a:p>
        </p:txBody>
      </p:sp>
      <p:sp>
        <p:nvSpPr>
          <p:cNvPr id="9" name="Rectangle avec flèche vers le haut 8"/>
          <p:cNvSpPr/>
          <p:nvPr/>
        </p:nvSpPr>
        <p:spPr>
          <a:xfrm>
            <a:off x="2928261" y="3373553"/>
            <a:ext cx="2921627" cy="1646469"/>
          </a:xfrm>
          <a:prstGeom prst="upArrowCallout">
            <a:avLst>
              <a:gd name="adj1" fmla="val 26077"/>
              <a:gd name="adj2" fmla="val 25000"/>
              <a:gd name="adj3" fmla="val 25000"/>
              <a:gd name="adj4" fmla="val 64977"/>
            </a:avLst>
          </a:prstGeom>
          <a:solidFill>
            <a:srgbClr val="9EAED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Projets pédagogiques liés à des dispositifs : Ecole et cinéma, Goncourt des lycéens, Concours national de la résistance, Création en cours, appels à projets académiques, etc.</a:t>
            </a:r>
          </a:p>
        </p:txBody>
      </p:sp>
      <p:sp>
        <p:nvSpPr>
          <p:cNvPr id="10" name="Rectangle avec flèche vers le haut 9"/>
          <p:cNvSpPr/>
          <p:nvPr/>
        </p:nvSpPr>
        <p:spPr>
          <a:xfrm>
            <a:off x="6222373" y="3373553"/>
            <a:ext cx="2814123" cy="1646469"/>
          </a:xfrm>
          <a:prstGeom prst="upArrowCallout">
            <a:avLst>
              <a:gd name="adj1" fmla="val 26077"/>
              <a:gd name="adj2" fmla="val 25000"/>
              <a:gd name="adj3" fmla="val 25000"/>
              <a:gd name="adj4" fmla="val 64977"/>
            </a:avLst>
          </a:prstGeom>
          <a:solidFill>
            <a:srgbClr val="CF99C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Projets pédagogiques non liés à un dispositif, ils sont définis de manière générique : projet articulant les trois piliers de l’EAC, action de sensibilisation artistique, club artistique, rencontre avec des artistes, etc.</a:t>
            </a:r>
          </a:p>
        </p:txBody>
      </p:sp>
    </p:spTree>
    <p:extLst>
      <p:ext uri="{BB962C8B-B14F-4D97-AF65-F5344CB8AC3E}">
        <p14:creationId xmlns:p14="http://schemas.microsoft.com/office/powerpoint/2010/main" val="38287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a:stretch>
            <a:fillRect/>
          </a:stretch>
        </p:blipFill>
        <p:spPr>
          <a:xfrm>
            <a:off x="2915816" y="195486"/>
            <a:ext cx="5994005" cy="3493704"/>
          </a:xfrm>
          <a:prstGeom prst="rect">
            <a:avLst/>
          </a:prstGeom>
          <a:ln>
            <a:solidFill>
              <a:srgbClr val="4663B4"/>
            </a:solidFill>
          </a:ln>
        </p:spPr>
      </p:pic>
      <p:sp>
        <p:nvSpPr>
          <p:cNvPr id="11" name="Rectangle 10"/>
          <p:cNvSpPr/>
          <p:nvPr/>
        </p:nvSpPr>
        <p:spPr>
          <a:xfrm>
            <a:off x="395812" y="2643758"/>
            <a:ext cx="3384376" cy="2358629"/>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50" dirty="0">
                <a:solidFill>
                  <a:schemeClr val="tx1"/>
                </a:solidFill>
                <a:latin typeface="+mj-lt"/>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p>
          <a:p>
            <a:pPr algn="ctr"/>
            <a:r>
              <a:rPr lang="fr-FR" sz="1050" dirty="0">
                <a:solidFill>
                  <a:schemeClr val="tx1"/>
                </a:solidFill>
                <a:latin typeface="+mj-lt"/>
                <a:ea typeface="+mj-ea"/>
                <a:cs typeface="+mj-cs"/>
              </a:rPr>
              <a:t> </a:t>
            </a:r>
          </a:p>
          <a:p>
            <a:pPr algn="ctr"/>
            <a:r>
              <a:rPr lang="fr-FR" sz="1050" dirty="0">
                <a:solidFill>
                  <a:schemeClr val="tx1"/>
                </a:solidFill>
                <a:latin typeface="+mj-lt"/>
                <a:ea typeface="+mj-ea"/>
                <a:cs typeface="+mj-cs"/>
              </a:rPr>
              <a:t>Les équipes pédagogiques peuvent renseigner un budget prévisionnel et demander la validation de votre direction.</a:t>
            </a:r>
          </a:p>
          <a:p>
            <a:pPr algn="ctr"/>
            <a:endParaRPr lang="fr-FR" sz="1050" dirty="0">
              <a:solidFill>
                <a:schemeClr val="tx1"/>
              </a:solidFill>
              <a:latin typeface="+mj-lt"/>
              <a:ea typeface="+mj-ea"/>
              <a:cs typeface="+mj-cs"/>
            </a:endParaRPr>
          </a:p>
          <a:p>
            <a:pPr algn="ctr"/>
            <a:r>
              <a:rPr lang="fr-FR" sz="1050" dirty="0">
                <a:solidFill>
                  <a:schemeClr val="tx1"/>
                </a:solidFill>
                <a:latin typeface="+mj-lt"/>
                <a:ea typeface="+mj-ea"/>
                <a:cs typeface="+mj-cs"/>
              </a:rPr>
              <a:t>Le budget est destiné au dialogue interne au sein de l’école (direction, collègues, conseil d’école).</a:t>
            </a:r>
          </a:p>
          <a:p>
            <a:pPr algn="ctr"/>
            <a:endParaRPr lang="fr-FR" sz="1050" dirty="0">
              <a:solidFill>
                <a:schemeClr val="tx1"/>
              </a:solidFill>
              <a:latin typeface="+mj-lt"/>
              <a:ea typeface="+mj-ea"/>
              <a:cs typeface="+mj-cs"/>
            </a:endParaRPr>
          </a:p>
          <a:p>
            <a:pPr algn="ctr"/>
            <a:r>
              <a:rPr lang="fr-FR" sz="1050" dirty="0">
                <a:solidFill>
                  <a:schemeClr val="tx1"/>
                </a:solidFill>
                <a:latin typeface="+mj-lt"/>
                <a:ea typeface="+mj-ea"/>
                <a:cs typeface="+mj-cs"/>
              </a:rPr>
              <a:t>Il est modifiable à tout moment.</a:t>
            </a:r>
          </a:p>
        </p:txBody>
      </p:sp>
    </p:spTree>
    <p:extLst>
      <p:ext uri="{BB962C8B-B14F-4D97-AF65-F5344CB8AC3E}">
        <p14:creationId xmlns:p14="http://schemas.microsoft.com/office/powerpoint/2010/main" val="94352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13"/>
          <p:cNvSpPr/>
          <p:nvPr/>
        </p:nvSpPr>
        <p:spPr bwMode="auto">
          <a:xfrm>
            <a:off x="1259632" y="140389"/>
            <a:ext cx="6944925" cy="772765"/>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La page de « validation des projets » permet de suivre l’état de chaque projet : validation du directeur ou de l’IEN, avis de l’IEN et/ou avis de la commission qui étudie le projet dans le cadre d’un appel à projets.</a:t>
            </a:r>
          </a:p>
          <a:p>
            <a:pPr algn="ctr">
              <a:defRPr/>
            </a:pPr>
            <a:endParaRPr lang="fr-FR" sz="1050" dirty="0">
              <a:solidFill>
                <a:schemeClr val="tx1"/>
              </a:solidFill>
              <a:latin typeface="+mj-lt"/>
              <a:ea typeface="+mj-ea"/>
              <a:cs typeface="+mj-cs"/>
            </a:endParaRPr>
          </a:p>
          <a:p>
            <a:pPr algn="ctr">
              <a:defRPr/>
            </a:pPr>
            <a:r>
              <a:rPr lang="fr-FR" sz="1050" dirty="0">
                <a:solidFill>
                  <a:schemeClr val="tx1"/>
                </a:solidFill>
                <a:latin typeface="+mj-lt"/>
                <a:ea typeface="+mj-ea"/>
                <a:cs typeface="+mj-cs"/>
              </a:rPr>
              <a:t>Vous pouvez valider les projets à partir de cette page.</a:t>
            </a:r>
          </a:p>
        </p:txBody>
      </p:sp>
      <p:grpSp>
        <p:nvGrpSpPr>
          <p:cNvPr id="20" name="Groupe 19"/>
          <p:cNvGrpSpPr/>
          <p:nvPr/>
        </p:nvGrpSpPr>
        <p:grpSpPr>
          <a:xfrm>
            <a:off x="395536" y="1131590"/>
            <a:ext cx="8464671" cy="3315013"/>
            <a:chOff x="395536" y="1131590"/>
            <a:chExt cx="8464671" cy="3315013"/>
          </a:xfrm>
        </p:grpSpPr>
        <p:pic>
          <p:nvPicPr>
            <p:cNvPr id="18" name="Image 17"/>
            <p:cNvPicPr>
              <a:picLocks noChangeAspect="1"/>
            </p:cNvPicPr>
            <p:nvPr/>
          </p:nvPicPr>
          <p:blipFill>
            <a:blip r:embed="rId2"/>
            <a:stretch>
              <a:fillRect/>
            </a:stretch>
          </p:blipFill>
          <p:spPr>
            <a:xfrm>
              <a:off x="395536" y="1131590"/>
              <a:ext cx="8464671" cy="3315013"/>
            </a:xfrm>
            <a:prstGeom prst="rect">
              <a:avLst/>
            </a:prstGeom>
            <a:ln>
              <a:solidFill>
                <a:srgbClr val="4663B4"/>
              </a:solidFill>
            </a:ln>
          </p:spPr>
        </p:pic>
        <p:sp>
          <p:nvSpPr>
            <p:cNvPr id="16" name="Rectangle avec flèche vers la gauche 15"/>
            <p:cNvSpPr/>
            <p:nvPr/>
          </p:nvSpPr>
          <p:spPr>
            <a:xfrm>
              <a:off x="6012160" y="1779662"/>
              <a:ext cx="1340910" cy="914400"/>
            </a:xfrm>
            <a:prstGeom prst="leftArrowCallout">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mj-lt"/>
                  <a:ea typeface="+mj-ea"/>
                  <a:cs typeface="+mj-cs"/>
                </a:rPr>
                <a:t>Choisir l’année</a:t>
              </a:r>
            </a:p>
            <a:p>
              <a:pPr algn="ctr"/>
              <a:r>
                <a:rPr lang="fr-FR" sz="1050" b="1" dirty="0">
                  <a:solidFill>
                    <a:schemeClr val="bg1"/>
                  </a:solidFill>
                  <a:latin typeface="+mj-lt"/>
                  <a:ea typeface="+mj-ea"/>
                  <a:cs typeface="+mj-cs"/>
                </a:rPr>
                <a:t>2023-2024</a:t>
              </a:r>
            </a:p>
          </p:txBody>
        </p:sp>
        <p:sp>
          <p:nvSpPr>
            <p:cNvPr id="19" name="Rectangle 18"/>
            <p:cNvSpPr/>
            <p:nvPr/>
          </p:nvSpPr>
          <p:spPr>
            <a:xfrm>
              <a:off x="2088000" y="1131590"/>
              <a:ext cx="611792" cy="288032"/>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D81F94"/>
                  </a:solidFill>
                </a:ln>
                <a:noFill/>
              </a:endParaRPr>
            </a:p>
          </p:txBody>
        </p:sp>
      </p:grpSp>
    </p:spTree>
    <p:extLst>
      <p:ext uri="{BB962C8B-B14F-4D97-AF65-F5344CB8AC3E}">
        <p14:creationId xmlns:p14="http://schemas.microsoft.com/office/powerpoint/2010/main" val="51635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288570" y="843558"/>
            <a:ext cx="5256584" cy="276999"/>
          </a:xfrm>
          <a:prstGeom prst="rect">
            <a:avLst/>
          </a:prstGeom>
          <a:noFill/>
        </p:spPr>
        <p:txBody>
          <a:bodyPr wrap="square" rtlCol="0">
            <a:spAutoFit/>
          </a:bodyPr>
          <a:lstStyle/>
          <a:p>
            <a:r>
              <a:rPr lang="fr-FR" sz="1200" b="1" dirty="0">
                <a:ea typeface="+mj-ea"/>
                <a:cs typeface="+mj-cs"/>
                <a:sym typeface="Montserrat"/>
              </a:rPr>
              <a:t>Parcours des élèves</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avec flèche vers la droite 7"/>
          <p:cNvSpPr/>
          <p:nvPr/>
        </p:nvSpPr>
        <p:spPr>
          <a:xfrm>
            <a:off x="168564" y="2916691"/>
            <a:ext cx="2592288" cy="1656184"/>
          </a:xfrm>
          <a:prstGeom prst="rightArrowCallout">
            <a:avLst>
              <a:gd name="adj1" fmla="val 25000"/>
              <a:gd name="adj2" fmla="val 25000"/>
              <a:gd name="adj3" fmla="val 25000"/>
              <a:gd name="adj4" fmla="val 73138"/>
            </a:avLst>
          </a:prstGeom>
          <a:solidFill>
            <a:srgbClr val="889BD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100" dirty="0">
                <a:solidFill>
                  <a:schemeClr val="tx1"/>
                </a:solidFill>
                <a:latin typeface="+mj-lt"/>
                <a:ea typeface="Montserrat"/>
                <a:cs typeface="Montserrat"/>
              </a:rPr>
              <a:t>A partir d’« Etablissement », puis « Edition de documents »,</a:t>
            </a:r>
          </a:p>
          <a:p>
            <a:pPr algn="ctr"/>
            <a:r>
              <a:rPr lang="fr-FR" sz="1100" dirty="0">
                <a:solidFill>
                  <a:schemeClr val="tx1"/>
                </a:solidFill>
                <a:latin typeface="+mj-lt"/>
                <a:ea typeface="Montserrat"/>
                <a:cs typeface="Montserrat"/>
              </a:rPr>
              <a:t> </a:t>
            </a:r>
          </a:p>
          <a:p>
            <a:pPr algn="ctr"/>
            <a:r>
              <a:rPr lang="fr-FR" sz="1100" dirty="0">
                <a:solidFill>
                  <a:schemeClr val="tx1"/>
                </a:solidFill>
                <a:latin typeface="+mj-lt"/>
                <a:ea typeface="Montserrat"/>
                <a:cs typeface="Montserrat"/>
              </a:rPr>
              <a:t>vous pouvez éditer les parcours des élèves et les distribuer aux familles.</a:t>
            </a:r>
          </a:p>
        </p:txBody>
      </p:sp>
      <p:pic>
        <p:nvPicPr>
          <p:cNvPr id="2" name="Image 1"/>
          <p:cNvPicPr>
            <a:picLocks noChangeAspect="1"/>
          </p:cNvPicPr>
          <p:nvPr/>
        </p:nvPicPr>
        <p:blipFill>
          <a:blip r:embed="rId2"/>
          <a:stretch>
            <a:fillRect/>
          </a:stretch>
        </p:blipFill>
        <p:spPr>
          <a:xfrm>
            <a:off x="1979712" y="212007"/>
            <a:ext cx="4513373" cy="2004085"/>
          </a:xfrm>
          <a:prstGeom prst="rect">
            <a:avLst/>
          </a:prstGeom>
          <a:ln>
            <a:solidFill>
              <a:srgbClr val="4663B4"/>
            </a:solidFill>
          </a:ln>
        </p:spPr>
      </p:pic>
      <p:sp>
        <p:nvSpPr>
          <p:cNvPr id="15" name="Rectangle avec flèche vers la gauche 14"/>
          <p:cNvSpPr/>
          <p:nvPr/>
        </p:nvSpPr>
        <p:spPr>
          <a:xfrm>
            <a:off x="6300192" y="80921"/>
            <a:ext cx="2592288" cy="2592288"/>
          </a:xfrm>
          <a:prstGeom prst="leftArrowCallout">
            <a:avLst>
              <a:gd name="adj1" fmla="val 18753"/>
              <a:gd name="adj2" fmla="val 18128"/>
              <a:gd name="adj3" fmla="val 10319"/>
              <a:gd name="adj4" fmla="val 80595"/>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100" dirty="0">
                <a:solidFill>
                  <a:schemeClr val="tx1"/>
                </a:solidFill>
                <a:latin typeface="+mj-lt"/>
                <a:ea typeface="Montserrat"/>
                <a:cs typeface="Montserrat"/>
              </a:rPr>
              <a:t>Pour cibler plus spécifiquement des élèves ne bénéficiant pas de projet cette année, ou n’ayant pas bénéficié de projet les années précédentes :</a:t>
            </a:r>
          </a:p>
          <a:p>
            <a:pPr algn="ctr"/>
            <a:endParaRPr lang="fr-FR" sz="1100"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utilisez « Projets EAC » puis « Suivi des élèves » puis le moteur de recherche « Nombre d’actions : aucune ». </a:t>
            </a:r>
          </a:p>
          <a:p>
            <a:pPr algn="ctr"/>
            <a:endParaRPr lang="fr-FR" sz="1100" dirty="0">
              <a:solidFill>
                <a:schemeClr val="tx1"/>
              </a:solidFill>
              <a:latin typeface="+mj-lt"/>
              <a:ea typeface="Montserrat"/>
              <a:cs typeface="Montserrat"/>
            </a:endParaRPr>
          </a:p>
        </p:txBody>
      </p:sp>
      <p:pic>
        <p:nvPicPr>
          <p:cNvPr id="3" name="Image 2"/>
          <p:cNvPicPr>
            <a:picLocks noChangeAspect="1"/>
          </p:cNvPicPr>
          <p:nvPr/>
        </p:nvPicPr>
        <p:blipFill>
          <a:blip r:embed="rId3"/>
          <a:stretch>
            <a:fillRect/>
          </a:stretch>
        </p:blipFill>
        <p:spPr>
          <a:xfrm>
            <a:off x="2760852" y="2847643"/>
            <a:ext cx="6007877" cy="1794281"/>
          </a:xfrm>
          <a:prstGeom prst="rect">
            <a:avLst/>
          </a:prstGeom>
          <a:ln>
            <a:solidFill>
              <a:srgbClr val="4663B4"/>
            </a:solidFill>
          </a:ln>
        </p:spPr>
      </p:pic>
    </p:spTree>
    <p:extLst>
      <p:ext uri="{BB962C8B-B14F-4D97-AF65-F5344CB8AC3E}">
        <p14:creationId xmlns:p14="http://schemas.microsoft.com/office/powerpoint/2010/main" val="218243100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schemas.microsoft.com/office/infopath/2007/PartnerControls"/>
    <ds:schemaRef ds:uri="http://schemas.microsoft.com/sharepoint/v3"/>
    <ds:schemaRef ds:uri="http://www.w3.org/XML/1998/namespac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dcmitype/"/>
    <ds:schemaRef ds:uri="http://purl.org/dc/terms/"/>
  </ds:schemaRefs>
</ds:datastoreItem>
</file>

<file path=customXml/itemProps3.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385</TotalTime>
  <Words>636</Words>
  <Application>Microsoft Office PowerPoint</Application>
  <PresentationFormat>Affichage à l'écran (16:9)</PresentationFormat>
  <Paragraphs>49</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Montserrat</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catherine pierson</cp:lastModifiedBy>
  <cp:revision>58</cp:revision>
  <dcterms:created xsi:type="dcterms:W3CDTF">2020-03-05T15:21:24Z</dcterms:created>
  <dcterms:modified xsi:type="dcterms:W3CDTF">2023-04-05T14:02:07Z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