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066DEA-D48E-400C-B43D-4CB0947E8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5E4153-AADE-4C9A-965A-985E4F1D5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0251F2-606F-440F-A075-AAFA293D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B78E58-4C5A-4BC5-81E3-290059A6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A026B-1315-48F8-885B-D8DB030BA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82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2A9DC-361F-4A0C-87C3-E350E960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C528B9-BB57-4931-9D35-13107ED3C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7F48DB-0835-4A43-8F49-DD63F862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E875A3-2578-4D8A-8AE8-740A917F7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E65072-8883-44A6-92A9-F3F98B62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6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147C68B-712D-4062-BAB9-FD88C67520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E1DBBF-4810-4DD8-9816-DD1A12ACA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11C37-BE0E-43DB-83CE-42E34F786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87C299-CB37-4C5C-92F7-E9369C4C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A62BB4-F778-472C-AB0A-573E65A0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03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B7AA39-89C4-491B-A318-8B8398E1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BC520C-49E0-4310-8E38-C3724ADF3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B1DF61-3EA4-4155-A06F-79FE64AC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2195CF-A83B-4D36-9BC5-D2BBF1BA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A0A3B9-DA14-4CDF-89F7-7F019817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78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1C670-0842-4054-A5B1-F6A1C26F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9EFA9A-6F01-4646-923D-76921DD1C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A7D4FD-ECDB-4581-8AC3-E4310F02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D06DFE-BFFE-4B63-B70E-3ACB75757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2678CA-77DB-4FE5-9433-0AD627C6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03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BDC65-391E-4B6C-82F0-FDBF1785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FBA36-E618-4B8A-B5BA-16DA3ECE5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FB383D-8860-4731-831C-D7426CD66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DE1A09-1C74-45E4-BB78-9F86BFA7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4FEBF8-8F58-4490-A8EE-8CE1AFB4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C6CB6D-5208-44CA-A7C9-3CCC2D3E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04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52826-409F-46F0-A07C-8934FCAAA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187A09-151D-4A45-9EAE-16F7E5A93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72675B-A403-47CE-B4E3-393490ED8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34A90D-7BD3-4B7C-840B-8F0ECDA3B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B68923C-CD39-4B2F-A871-B3E18EA7F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9751EE-1F95-42CD-BA56-BD410583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75EAB0-2C97-4B1E-9336-4D4D4C72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B4B017A-5664-461D-8604-4E71B651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97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861BD-2180-484A-A551-E80C4428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6F9DD5-C0E5-4FB4-A817-E856FF5A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6A0A00-4619-4E12-9D84-323B6640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2B2C31-0DEB-46B4-9202-79EAB934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8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47183F-38A8-43B5-9BB5-1AC6E802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D81FA1-38A7-4CE5-864E-A68981BE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217032-E757-4184-9A8D-CC9A97FE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4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DB6411-F2AA-4F49-931C-64A97E721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FCCCDA-90AA-4AF7-8F80-822FEE94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FA0A3E-95CA-4E1E-ABFC-3925852C9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AD1C13-2411-4C89-BC8A-EF68023D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45CC2C-B632-4878-97C9-DC56F7A6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2AA021-7614-4EE2-9075-DD050CF2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26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A8481-74D0-4DB2-AB34-764235E1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C6DD4F-9630-4224-89EC-9A8B600F4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FE2C95-987C-4248-9B00-CFE197303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7F112F-AB53-4469-AF68-856AA4A1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B0C732-F1A0-4665-8B2B-E19ECF2F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4D197D-AF83-4647-B652-54A74B11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86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20D8E2-5065-40E5-AD48-BE64A643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399A41-1CE7-46A2-9140-F1BA53F79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FDA469-4098-4570-9A93-E34EC20B3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F50E-5CEB-4ADC-929D-92FC5D951AD7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DA1D2C-4065-4DE2-9D93-C4C61A2A5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AC8A97-9963-4E46-A8FC-BEDC87E17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8025-8033-4913-B5C0-43ABF256E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3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743200" y="99754"/>
            <a:ext cx="6530802" cy="623454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/>
              <a:t>Formulaire de demande de majoration de barème </a:t>
            </a:r>
          </a:p>
          <a:p>
            <a:pPr algn="ctr"/>
            <a:r>
              <a:rPr lang="fr-FR" dirty="0"/>
              <a:t>au titre du rapprochement de conjoints</a:t>
            </a:r>
          </a:p>
          <a:p>
            <a:pPr algn="ctr"/>
            <a:r>
              <a:rPr lang="fr-FR" dirty="0"/>
              <a:t>Mouvement départemental 2024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191474" y="107471"/>
            <a:ext cx="98090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/>
              <a:t>ANNEXE 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879" y="99754"/>
            <a:ext cx="1468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DSDEN 47</a:t>
            </a:r>
          </a:p>
          <a:p>
            <a:r>
              <a:rPr lang="fr-FR" sz="800" dirty="0"/>
              <a:t>DRH (cellule mouvement)</a:t>
            </a:r>
          </a:p>
          <a:p>
            <a:r>
              <a:rPr lang="fr-FR" sz="800" dirty="0"/>
              <a:t>23 rue Roland GOUMY</a:t>
            </a:r>
          </a:p>
          <a:p>
            <a:r>
              <a:rPr lang="fr-FR" sz="800" dirty="0"/>
              <a:t>CS10001</a:t>
            </a:r>
          </a:p>
          <a:p>
            <a:r>
              <a:rPr lang="fr-FR" sz="800" dirty="0"/>
              <a:t>47916 AGEN CEDEX 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394551" y="415637"/>
            <a:ext cx="2625654" cy="784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b="1" u="sng" dirty="0">
                <a:solidFill>
                  <a:srgbClr val="FF0000"/>
                </a:solidFill>
              </a:rPr>
              <a:t>Formulaire à retourner avec les pièces justificatives UNIQUEMMENT PAR MAIL avant le 16 avril 2024 12 heures à :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veronique.casaubon@ac-bordeaux.fr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 et ce.ia47-per@ac-bordeaux.fr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182879" y="811764"/>
          <a:ext cx="7710819" cy="457199"/>
        </p:xfrm>
        <a:graphic>
          <a:graphicData uri="http://schemas.openxmlformats.org/drawingml/2006/table">
            <a:tbl>
              <a:tblPr/>
              <a:tblGrid>
                <a:gridCol w="1713515">
                  <a:extLst>
                    <a:ext uri="{9D8B030D-6E8A-4147-A177-3AD203B41FA5}">
                      <a16:colId xmlns:a16="http://schemas.microsoft.com/office/drawing/2014/main" val="1948969214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3590081165"/>
                    </a:ext>
                  </a:extLst>
                </a:gridCol>
                <a:gridCol w="856758">
                  <a:extLst>
                    <a:ext uri="{9D8B030D-6E8A-4147-A177-3AD203B41FA5}">
                      <a16:colId xmlns:a16="http://schemas.microsoft.com/office/drawing/2014/main" val="3899487069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62041482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 de l'enseignant(e)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863854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51445" y="1621352"/>
            <a:ext cx="229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Atteste être nommé(e) à titre définitif depuis le</a:t>
            </a:r>
          </a:p>
        </p:txBody>
      </p:sp>
      <p:sp>
        <p:nvSpPr>
          <p:cNvPr id="19" name="ZoneTexte 18"/>
          <p:cNvSpPr txBox="1"/>
          <p:nvPr/>
        </p:nvSpPr>
        <p:spPr>
          <a:xfrm flipH="1">
            <a:off x="3098063" y="1630637"/>
            <a:ext cx="1558295" cy="326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164086" y="2433112"/>
            <a:ext cx="18511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Nom  et adresse de l'Ecole / Etablissement d'affectation principale</a:t>
            </a:r>
          </a:p>
        </p:txBody>
      </p:sp>
      <p:sp>
        <p:nvSpPr>
          <p:cNvPr id="28" name="ZoneTexte 27"/>
          <p:cNvSpPr txBox="1"/>
          <p:nvPr/>
        </p:nvSpPr>
        <p:spPr>
          <a:xfrm flipV="1">
            <a:off x="1960375" y="2515642"/>
            <a:ext cx="3013787" cy="6100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145859" y="3616156"/>
            <a:ext cx="138154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Adresse de l'école/établissement d'affectation</a:t>
            </a:r>
          </a:p>
        </p:txBody>
      </p:sp>
      <p:sp>
        <p:nvSpPr>
          <p:cNvPr id="30" name="ZoneTexte 29"/>
          <p:cNvSpPr txBox="1"/>
          <p:nvPr/>
        </p:nvSpPr>
        <p:spPr>
          <a:xfrm flipV="1">
            <a:off x="1948085" y="3662388"/>
            <a:ext cx="3032135" cy="5982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6913984" y="16427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/>
          </p:nvPr>
        </p:nvGraphicFramePr>
        <p:xfrm>
          <a:off x="5183575" y="1627430"/>
          <a:ext cx="1321561" cy="344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1561">
                  <a:extLst>
                    <a:ext uri="{9D8B030D-6E8A-4147-A177-3AD203B41FA5}">
                      <a16:colId xmlns:a16="http://schemas.microsoft.com/office/drawing/2014/main" val="933949647"/>
                    </a:ext>
                  </a:extLst>
                </a:gridCol>
              </a:tblGrid>
              <a:tr h="3446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Nom du conjoint(e</a:t>
                      </a:r>
                      <a:r>
                        <a:rPr lang="fr-FR" sz="1000" u="none" strike="noStrike" dirty="0">
                          <a:effectLst/>
                        </a:rPr>
                        <a:t>) 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39140"/>
                  </a:ext>
                </a:extLst>
              </a:tr>
            </a:tbl>
          </a:graphicData>
        </a:graphic>
      </p:graphicFrame>
      <p:sp>
        <p:nvSpPr>
          <p:cNvPr id="36" name="ZoneTexte 35"/>
          <p:cNvSpPr txBox="1"/>
          <p:nvPr/>
        </p:nvSpPr>
        <p:spPr>
          <a:xfrm>
            <a:off x="6378158" y="1513151"/>
            <a:ext cx="1948062" cy="4643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/>
          </p:nvPr>
        </p:nvGraphicFramePr>
        <p:xfrm>
          <a:off x="8345622" y="1510609"/>
          <a:ext cx="654519" cy="464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4519">
                  <a:extLst>
                    <a:ext uri="{9D8B030D-6E8A-4147-A177-3AD203B41FA5}">
                      <a16:colId xmlns:a16="http://schemas.microsoft.com/office/drawing/2014/main" val="1251245809"/>
                    </a:ext>
                  </a:extLst>
                </a:gridCol>
              </a:tblGrid>
              <a:tr h="4643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Prénom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21867"/>
                  </a:ext>
                </a:extLst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 flipH="1">
            <a:off x="8922692" y="1476524"/>
            <a:ext cx="1952143" cy="4643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5229957" y="2247212"/>
            <a:ext cx="11106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Liés par 	 Mariage</a:t>
            </a:r>
          </a:p>
        </p:txBody>
      </p:sp>
      <p:sp>
        <p:nvSpPr>
          <p:cNvPr id="41" name="ZoneTexte 40"/>
          <p:cNvSpPr txBox="1"/>
          <p:nvPr/>
        </p:nvSpPr>
        <p:spPr>
          <a:xfrm flipV="1">
            <a:off x="6397134" y="2232977"/>
            <a:ext cx="624821" cy="2895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7084057" y="2297434"/>
            <a:ext cx="513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PACS</a:t>
            </a: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/>
          </p:nvPr>
        </p:nvGraphicFramePr>
        <p:xfrm>
          <a:off x="8462237" y="2249024"/>
          <a:ext cx="932314" cy="361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2314">
                  <a:extLst>
                    <a:ext uri="{9D8B030D-6E8A-4147-A177-3AD203B41FA5}">
                      <a16:colId xmlns:a16="http://schemas.microsoft.com/office/drawing/2014/main" val="682152043"/>
                    </a:ext>
                  </a:extLst>
                </a:gridCol>
              </a:tblGrid>
              <a:tr h="202470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Enfants communs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277"/>
                  </a:ext>
                </a:extLst>
              </a:tr>
              <a:tr h="15871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291403"/>
                  </a:ext>
                </a:extLst>
              </a:tr>
            </a:tbl>
          </a:graphicData>
        </a:graphic>
      </p:graphicFrame>
      <p:sp>
        <p:nvSpPr>
          <p:cNvPr id="47" name="ZoneTexte 46"/>
          <p:cNvSpPr txBox="1"/>
          <p:nvPr/>
        </p:nvSpPr>
        <p:spPr>
          <a:xfrm>
            <a:off x="5066207" y="2553919"/>
            <a:ext cx="25010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(cocher la case correspondant à votre situation)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100838" y="2940943"/>
            <a:ext cx="25509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Activité professionnelle du conjoint(e 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151085" y="3573200"/>
            <a:ext cx="121564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Nature de l'activité</a:t>
            </a:r>
          </a:p>
        </p:txBody>
      </p:sp>
      <p:sp>
        <p:nvSpPr>
          <p:cNvPr id="50" name="ZoneTexte 49"/>
          <p:cNvSpPr txBox="1"/>
          <p:nvPr/>
        </p:nvSpPr>
        <p:spPr>
          <a:xfrm flipH="1">
            <a:off x="7247962" y="2848444"/>
            <a:ext cx="2737599" cy="5180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1" name="Rectangle 50"/>
          <p:cNvSpPr/>
          <p:nvPr/>
        </p:nvSpPr>
        <p:spPr>
          <a:xfrm>
            <a:off x="5310304" y="4185375"/>
            <a:ext cx="1349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Lieu d'exercice de l'activité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12567" y="4807181"/>
            <a:ext cx="19852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Date de début de l'activité professionnelle du conjoint </a:t>
            </a:r>
          </a:p>
        </p:txBody>
      </p:sp>
      <p:graphicFrame>
        <p:nvGraphicFramePr>
          <p:cNvPr id="58" name="Tableau 57"/>
          <p:cNvGraphicFramePr>
            <a:graphicFrameLocks noGrp="1"/>
          </p:cNvGraphicFramePr>
          <p:nvPr>
            <p:extLst/>
          </p:nvPr>
        </p:nvGraphicFramePr>
        <p:xfrm>
          <a:off x="5151085" y="5529452"/>
          <a:ext cx="2084324" cy="55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324">
                  <a:extLst>
                    <a:ext uri="{9D8B030D-6E8A-4147-A177-3AD203B41FA5}">
                      <a16:colId xmlns:a16="http://schemas.microsoft.com/office/drawing/2014/main" val="3985218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 dirty="0">
                          <a:effectLst/>
                        </a:rPr>
                        <a:t>Pour les enseignants nommés à titre définitif : nombre de kilomètres entre le lieu d'affectation et le lieu d'exercice professionnel du (de la) conjoint (e)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67172"/>
                  </a:ext>
                </a:extLst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 flipV="1">
            <a:off x="7653327" y="2227235"/>
            <a:ext cx="624821" cy="2895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 flipV="1">
            <a:off x="9430059" y="2260109"/>
            <a:ext cx="624821" cy="2895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 flipV="1">
            <a:off x="7413210" y="5529452"/>
            <a:ext cx="1105053" cy="3349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2" name="Rectangle 61"/>
          <p:cNvSpPr/>
          <p:nvPr/>
        </p:nvSpPr>
        <p:spPr>
          <a:xfrm>
            <a:off x="5105390" y="6221652"/>
            <a:ext cx="180859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Nombre d’année(s) de séparation</a:t>
            </a:r>
          </a:p>
        </p:txBody>
      </p:sp>
      <p:sp>
        <p:nvSpPr>
          <p:cNvPr id="63" name="ZoneTexte 62"/>
          <p:cNvSpPr txBox="1"/>
          <p:nvPr/>
        </p:nvSpPr>
        <p:spPr>
          <a:xfrm flipV="1">
            <a:off x="7413209" y="6174717"/>
            <a:ext cx="1105053" cy="3349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4" name="Rectangle 63"/>
          <p:cNvSpPr/>
          <p:nvPr/>
        </p:nvSpPr>
        <p:spPr>
          <a:xfrm>
            <a:off x="260800" y="4681977"/>
            <a:ext cx="4814279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Je soussigné(e )……………………………………………………………………. atteste que les données inscrites sur le formulaire sont exactes et m'engage à fournir toutes les pièces justificatives liées à ma situation.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468076" y="5413426"/>
            <a:ext cx="2089533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A …………………………………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64973" y="5466088"/>
            <a:ext cx="1448418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Date ……/……../……..</a:t>
            </a:r>
          </a:p>
        </p:txBody>
      </p:sp>
      <p:sp>
        <p:nvSpPr>
          <p:cNvPr id="75" name="ZoneTexte 74"/>
          <p:cNvSpPr txBox="1"/>
          <p:nvPr/>
        </p:nvSpPr>
        <p:spPr>
          <a:xfrm flipH="1">
            <a:off x="10328358" y="2297433"/>
            <a:ext cx="1799419" cy="4154984"/>
          </a:xfrm>
          <a:prstGeom prst="rect">
            <a:avLst/>
          </a:prstGeom>
          <a:pattFill prst="pct50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u="sng" dirty="0"/>
              <a:t>Cadre réservé à l'administration</a:t>
            </a:r>
          </a:p>
          <a:p>
            <a:endParaRPr lang="fr-FR" sz="1100" u="sng" dirty="0"/>
          </a:p>
          <a:p>
            <a:r>
              <a:rPr lang="fr-FR" sz="1100" dirty="0"/>
              <a:t>Points rapprochement de conjoint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Points année(s) de séparation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Total général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81" name="ZoneTexte 80"/>
          <p:cNvSpPr txBox="1"/>
          <p:nvPr/>
        </p:nvSpPr>
        <p:spPr>
          <a:xfrm flipV="1">
            <a:off x="10431624" y="3341214"/>
            <a:ext cx="1481503" cy="3602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 flipV="1">
            <a:off x="10431624" y="4494557"/>
            <a:ext cx="1481503" cy="3349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 flipH="1">
            <a:off x="7243058" y="3479565"/>
            <a:ext cx="2737599" cy="5180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5" name="ZoneTexte 84"/>
          <p:cNvSpPr txBox="1"/>
          <p:nvPr/>
        </p:nvSpPr>
        <p:spPr>
          <a:xfrm flipH="1">
            <a:off x="7243057" y="4129611"/>
            <a:ext cx="2737599" cy="5180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6" name="ZoneTexte 85"/>
          <p:cNvSpPr txBox="1"/>
          <p:nvPr/>
        </p:nvSpPr>
        <p:spPr>
          <a:xfrm flipH="1">
            <a:off x="7252691" y="4737900"/>
            <a:ext cx="2737599" cy="5180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7" name="ZoneTexte 86"/>
          <p:cNvSpPr txBox="1"/>
          <p:nvPr/>
        </p:nvSpPr>
        <p:spPr>
          <a:xfrm flipV="1">
            <a:off x="10431624" y="5483360"/>
            <a:ext cx="1481503" cy="3349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8" name="Rectangle 87"/>
          <p:cNvSpPr/>
          <p:nvPr/>
        </p:nvSpPr>
        <p:spPr>
          <a:xfrm>
            <a:off x="1191415" y="6059301"/>
            <a:ext cx="6719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/>
              <a:t>Signature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5075079" y="1476525"/>
            <a:ext cx="45719" cy="52601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215081" y="4613405"/>
            <a:ext cx="4814279" cy="17889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1036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236</Words>
  <Application>Microsoft Office PowerPoint</Application>
  <PresentationFormat>Grand écran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Pujos</dc:creator>
  <cp:lastModifiedBy>Stéphanie Pujos</cp:lastModifiedBy>
  <cp:revision>4</cp:revision>
  <dcterms:created xsi:type="dcterms:W3CDTF">2024-03-21T09:09:02Z</dcterms:created>
  <dcterms:modified xsi:type="dcterms:W3CDTF">2024-03-21T09:15:57Z</dcterms:modified>
</cp:coreProperties>
</file>