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DA497-2295-49D9-A5AF-43CB493AC0D0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23F8C-7978-4FE1-850E-8C30CCB11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292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725A2-074C-4A1F-BF37-49C24EDE0830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9277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C9E2FE-6C0C-484D-8E93-24A0A2978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87CF44-4BEC-4AFE-9DF7-8D60D8FCA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17E8C8-B3B1-4254-BE1A-A747E6B38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DE5D64-41A8-4679-AAA1-9548DFB5E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5630A0-9409-4FE0-8FEA-D1610253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57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7B8F58-F813-4C76-A9E1-2264FB113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8AFDBB-E5E7-42E5-91E4-8382EA476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543FC4-49BD-4EE5-B0A9-150DAC3D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E0B875-04E0-4824-AC0F-989D7CE7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AEA1C9-F797-4B2E-82C8-141F8179B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80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80EC37-62DE-4336-9C16-3B64F064D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A613644-C635-492C-B392-71EEFEC0C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1AFCFA-011E-4126-8157-9A5F9DD0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F73542-B3FC-4164-81D6-AAADEF92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5F1D0C-95CE-43D0-A738-677B0A7CE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3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B0925D-2AED-42DC-A2CC-4EDA4A396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F0DBFB-5580-45BA-BF10-D6945E0EF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4AEE6A-1D73-401C-B54D-488AA9A6A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E7F283-2FFC-4566-A966-4B354799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7A18A5-7CC2-4E22-A387-F1D87901E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32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FA20EC-10E5-43FB-8B5F-47F85D64D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4A0218-8365-4476-9E1E-BC1E03D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C972A8-F9BB-4C83-9DF0-79F8C2C80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D854B5-60A2-4CB4-AAE8-069C731A2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4BF81F-16A3-4C00-B283-BE76CE19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539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A67F72-71B8-49E3-8F3D-F6907A71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283A0A-36D0-4D7A-AA90-7012067BDD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9AC8660-4C20-4F0E-98D5-9AE07A6E8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855EA1-643D-477F-9A9E-376760E81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9B7C97-3071-4EF5-9EFE-8BCA25D32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BBE3A8-39C6-40F9-9934-0347E4C9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46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EC259D-8F08-44A9-B5E7-283CA3BF5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26C4C7-E175-40A7-B96E-ACF7B7D79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542780-44DA-4186-9698-0EBAA93A5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E0ECE5-8E0A-4950-AE97-10EFE53D7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1665FD-1E36-4CFB-85E7-F7A154DF4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FE5E995-BE29-4058-864F-F649CE46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BC0850B-F8F3-4570-BC5D-C6A2D4C9D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A46D8CD-2794-4BBA-92D8-7F419802E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17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50597C-2AFF-4FE9-90A9-C882EAF40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71BBAE9-8286-4028-A633-DEA39C765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1D75CF3-33CD-4BB0-8EC4-0308C70DF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FCF4D6-25F1-4C97-96B2-4C69B10CE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919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4C39CCB-AE53-4C75-BAE5-CB7AE9E59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29B378E-4E92-4C6F-AE87-8B104B1F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625531B-65B1-4A60-8D7B-13BB0C667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03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8ACDDF-CF0F-4C17-A53F-D2631C780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A05107-7105-4E99-8D7D-00FFDA8A9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529FC4-E19C-4D8F-BDA5-87F24C66C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2AAD16-7172-4DC1-A0EF-0276A99F2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C542BC-7012-4992-B0C6-977F629E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0C23FD-D970-4B3B-8699-6A6A43C9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210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B6B43E-1416-4305-A420-7F13A6937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5395A5A-5F3F-4600-BC17-ECB3BFBAB5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ABBEDA-6D15-4DA3-92BA-2243CFE57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3B8900-C430-44F3-8102-E015C5489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A6C149-748A-4A91-9156-4776917FE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AA5355-8C3B-4444-BCE2-76EDF0426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050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BFE17BB-F898-4560-B255-10CDAA1D1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FD3C00-4043-4DF9-9517-AE069801C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13C6E2-53E6-4BB3-830E-90E1FB18CE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F72E-061E-4C25-9ADD-671D1983F2D6}" type="datetimeFigureOut">
              <a:rPr lang="fr-FR" smtClean="0"/>
              <a:t>21/03/2024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AC6442-375B-49CE-8868-CBD541DEA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B83DAA-A851-4BF6-A5AF-1882B21F4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DC923-FA1C-4C7F-8CFA-2C1EE8D98C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558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2743200" y="99754"/>
            <a:ext cx="6530802" cy="623454"/>
          </a:xfrm>
          <a:prstGeom prst="rect">
            <a:avLst/>
          </a:prstGeom>
        </p:spPr>
        <p:txBody>
          <a:bodyPr>
            <a:normAutofit fontScale="3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Formulaire de demande de majoration de barème </a:t>
            </a:r>
          </a:p>
          <a:p>
            <a:pPr algn="ctr"/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au titre de l’autorité parentale conjointe </a:t>
            </a:r>
          </a:p>
          <a:p>
            <a:pPr algn="ctr"/>
            <a:r>
              <a:rPr lang="fr-FR" dirty="0">
                <a:solidFill>
                  <a:schemeClr val="accent4">
                    <a:lumMod val="75000"/>
                  </a:schemeClr>
                </a:solidFill>
              </a:rPr>
              <a:t>Mouvement départemental 2024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431624" y="110718"/>
            <a:ext cx="980901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/>
              <a:t>ANNEXE 6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2879" y="99754"/>
            <a:ext cx="1468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/>
              <a:t>DSDEN 47</a:t>
            </a:r>
          </a:p>
          <a:p>
            <a:r>
              <a:rPr lang="fr-FR" sz="800" dirty="0"/>
              <a:t>DRH (cellule mouvement)</a:t>
            </a:r>
          </a:p>
          <a:p>
            <a:r>
              <a:rPr lang="fr-FR" sz="800" dirty="0"/>
              <a:t>23 rue Roland GOUMY</a:t>
            </a:r>
          </a:p>
          <a:p>
            <a:r>
              <a:rPr lang="fr-FR" sz="800" dirty="0"/>
              <a:t>CS10001</a:t>
            </a:r>
          </a:p>
          <a:p>
            <a:r>
              <a:rPr lang="fr-FR" sz="800" dirty="0"/>
              <a:t>47916 AGEN CEDEX 9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394551" y="415637"/>
            <a:ext cx="2625654" cy="7848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900" b="1" u="sng" dirty="0">
                <a:solidFill>
                  <a:srgbClr val="FF0000"/>
                </a:solidFill>
              </a:rPr>
              <a:t>Formulaire à retourner avec les pièces justificatives  UNIQUEMENT PAR MAIL </a:t>
            </a:r>
          </a:p>
          <a:p>
            <a:r>
              <a:rPr lang="fr-FR" sz="900" b="1" u="sng" dirty="0">
                <a:solidFill>
                  <a:srgbClr val="FF0000"/>
                </a:solidFill>
              </a:rPr>
              <a:t>avant le 16 avril 2024 12 heures à :</a:t>
            </a:r>
          </a:p>
          <a:p>
            <a:pPr algn="ctr"/>
            <a:r>
              <a:rPr lang="fr-FR" sz="900" dirty="0">
                <a:solidFill>
                  <a:srgbClr val="FF0000"/>
                </a:solidFill>
              </a:rPr>
              <a:t>veronique.casaubon@ac-bordeaux.fr</a:t>
            </a:r>
          </a:p>
          <a:p>
            <a:pPr algn="ctr"/>
            <a:r>
              <a:rPr lang="fr-FR" sz="900" dirty="0">
                <a:solidFill>
                  <a:srgbClr val="FF0000"/>
                </a:solidFill>
              </a:rPr>
              <a:t> et ce.ia47-per@ac-bordeaux.fr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/>
          </p:nvPr>
        </p:nvGraphicFramePr>
        <p:xfrm>
          <a:off x="182879" y="811764"/>
          <a:ext cx="7710819" cy="457199"/>
        </p:xfrm>
        <a:graphic>
          <a:graphicData uri="http://schemas.openxmlformats.org/drawingml/2006/table">
            <a:tbl>
              <a:tblPr/>
              <a:tblGrid>
                <a:gridCol w="1713515">
                  <a:extLst>
                    <a:ext uri="{9D8B030D-6E8A-4147-A177-3AD203B41FA5}">
                      <a16:colId xmlns:a16="http://schemas.microsoft.com/office/drawing/2014/main" val="1948969214"/>
                    </a:ext>
                  </a:extLst>
                </a:gridCol>
                <a:gridCol w="2570273">
                  <a:extLst>
                    <a:ext uri="{9D8B030D-6E8A-4147-A177-3AD203B41FA5}">
                      <a16:colId xmlns:a16="http://schemas.microsoft.com/office/drawing/2014/main" val="3590081165"/>
                    </a:ext>
                  </a:extLst>
                </a:gridCol>
                <a:gridCol w="856758">
                  <a:extLst>
                    <a:ext uri="{9D8B030D-6E8A-4147-A177-3AD203B41FA5}">
                      <a16:colId xmlns:a16="http://schemas.microsoft.com/office/drawing/2014/main" val="3899487069"/>
                    </a:ext>
                  </a:extLst>
                </a:gridCol>
                <a:gridCol w="2570273">
                  <a:extLst>
                    <a:ext uri="{9D8B030D-6E8A-4147-A177-3AD203B41FA5}">
                      <a16:colId xmlns:a16="http://schemas.microsoft.com/office/drawing/2014/main" val="620414826"/>
                    </a:ext>
                  </a:extLst>
                </a:gridCol>
              </a:tblGrid>
              <a:tr h="45719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 de l'enseignant(e)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Prénom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863854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251445" y="2521799"/>
            <a:ext cx="18511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Adresse du domicile de l'agent</a:t>
            </a:r>
          </a:p>
        </p:txBody>
      </p:sp>
      <p:sp>
        <p:nvSpPr>
          <p:cNvPr id="28" name="ZoneTexte 27"/>
          <p:cNvSpPr txBox="1"/>
          <p:nvPr/>
        </p:nvSpPr>
        <p:spPr>
          <a:xfrm flipV="1">
            <a:off x="1941383" y="2366067"/>
            <a:ext cx="2954673" cy="9751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3" name="ZoneTexte 32"/>
          <p:cNvSpPr txBox="1"/>
          <p:nvPr/>
        </p:nvSpPr>
        <p:spPr>
          <a:xfrm>
            <a:off x="6913984" y="164276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35" name="Tableau 34"/>
          <p:cNvGraphicFramePr>
            <a:graphicFrameLocks noGrp="1"/>
          </p:cNvGraphicFramePr>
          <p:nvPr>
            <p:extLst/>
          </p:nvPr>
        </p:nvGraphicFramePr>
        <p:xfrm>
          <a:off x="5324438" y="1430541"/>
          <a:ext cx="1321561" cy="421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1561">
                  <a:extLst>
                    <a:ext uri="{9D8B030D-6E8A-4147-A177-3AD203B41FA5}">
                      <a16:colId xmlns:a16="http://schemas.microsoft.com/office/drawing/2014/main" val="933949647"/>
                    </a:ext>
                  </a:extLst>
                </a:gridCol>
              </a:tblGrid>
              <a:tr h="34463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Nom de l'autre parent ayant l'autorité parentale conjointe 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439140"/>
                  </a:ext>
                </a:extLst>
              </a:tr>
            </a:tbl>
          </a:graphicData>
        </a:graphic>
      </p:graphicFrame>
      <p:sp>
        <p:nvSpPr>
          <p:cNvPr id="36" name="ZoneTexte 35"/>
          <p:cNvSpPr txBox="1"/>
          <p:nvPr/>
        </p:nvSpPr>
        <p:spPr>
          <a:xfrm>
            <a:off x="6828903" y="1420292"/>
            <a:ext cx="1948062" cy="4643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graphicFrame>
        <p:nvGraphicFramePr>
          <p:cNvPr id="38" name="Tableau 37"/>
          <p:cNvGraphicFramePr>
            <a:graphicFrameLocks noGrp="1"/>
          </p:cNvGraphicFramePr>
          <p:nvPr>
            <p:extLst/>
          </p:nvPr>
        </p:nvGraphicFramePr>
        <p:xfrm>
          <a:off x="8799622" y="1434653"/>
          <a:ext cx="654519" cy="464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4519">
                  <a:extLst>
                    <a:ext uri="{9D8B030D-6E8A-4147-A177-3AD203B41FA5}">
                      <a16:colId xmlns:a16="http://schemas.microsoft.com/office/drawing/2014/main" val="1251245809"/>
                    </a:ext>
                  </a:extLst>
                </a:gridCol>
              </a:tblGrid>
              <a:tr h="46433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Prénom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21867"/>
                  </a:ext>
                </a:extLst>
              </a:tr>
            </a:tbl>
          </a:graphicData>
        </a:graphic>
      </p:graphicFrame>
      <p:sp>
        <p:nvSpPr>
          <p:cNvPr id="39" name="ZoneTexte 38"/>
          <p:cNvSpPr txBox="1"/>
          <p:nvPr/>
        </p:nvSpPr>
        <p:spPr>
          <a:xfrm flipH="1">
            <a:off x="9794648" y="1438704"/>
            <a:ext cx="1952143" cy="46433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0" name="ZoneTexte 39"/>
          <p:cNvSpPr txBox="1"/>
          <p:nvPr/>
        </p:nvSpPr>
        <p:spPr>
          <a:xfrm>
            <a:off x="5229957" y="2247212"/>
            <a:ext cx="14700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adresse du domicile du parent ayant l’autorité parentale conjointe</a:t>
            </a:r>
          </a:p>
        </p:txBody>
      </p:sp>
      <p:sp>
        <p:nvSpPr>
          <p:cNvPr id="41" name="ZoneTexte 40"/>
          <p:cNvSpPr txBox="1"/>
          <p:nvPr/>
        </p:nvSpPr>
        <p:spPr>
          <a:xfrm flipV="1">
            <a:off x="6809169" y="2102311"/>
            <a:ext cx="3305215" cy="6728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8" name="Rectangle 47"/>
          <p:cNvSpPr/>
          <p:nvPr/>
        </p:nvSpPr>
        <p:spPr>
          <a:xfrm>
            <a:off x="5126446" y="2862875"/>
            <a:ext cx="28510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Pour les enseignants nommés à titre définitif, à titre provisoire ou les fonctionnaires stagiaires titularisables au 1/09/2024 : nombre de kilomètres entre les domiciles des 2 parents</a:t>
            </a:r>
          </a:p>
        </p:txBody>
      </p:sp>
      <p:sp>
        <p:nvSpPr>
          <p:cNvPr id="50" name="ZoneTexte 49"/>
          <p:cNvSpPr txBox="1"/>
          <p:nvPr/>
        </p:nvSpPr>
        <p:spPr>
          <a:xfrm flipH="1">
            <a:off x="7965735" y="2897229"/>
            <a:ext cx="1461472" cy="59040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3" name="Rectangle 52"/>
          <p:cNvSpPr/>
          <p:nvPr/>
        </p:nvSpPr>
        <p:spPr>
          <a:xfrm>
            <a:off x="5113043" y="4606688"/>
            <a:ext cx="16961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Adresse du lieu de vie principal des enfants</a:t>
            </a:r>
          </a:p>
        </p:txBody>
      </p:sp>
      <p:graphicFrame>
        <p:nvGraphicFramePr>
          <p:cNvPr id="58" name="Tableau 57"/>
          <p:cNvGraphicFramePr>
            <a:graphicFrameLocks noGrp="1"/>
          </p:cNvGraphicFramePr>
          <p:nvPr>
            <p:extLst/>
          </p:nvPr>
        </p:nvGraphicFramePr>
        <p:xfrm>
          <a:off x="5151085" y="5529452"/>
          <a:ext cx="1533709" cy="421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3709">
                  <a:extLst>
                    <a:ext uri="{9D8B030D-6E8A-4147-A177-3AD203B41FA5}">
                      <a16:colId xmlns:a16="http://schemas.microsoft.com/office/drawing/2014/main" val="39852189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fr-FR" sz="900" u="none" strike="noStrike" dirty="0">
                          <a:effectLst/>
                        </a:rPr>
                        <a:t> Adresse de l'école/établissement de scolarisation des enfants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167172"/>
                  </a:ext>
                </a:extLst>
              </a:tr>
            </a:tbl>
          </a:graphicData>
        </a:graphic>
      </p:graphicFrame>
      <p:sp>
        <p:nvSpPr>
          <p:cNvPr id="62" name="Rectangle 61"/>
          <p:cNvSpPr/>
          <p:nvPr/>
        </p:nvSpPr>
        <p:spPr>
          <a:xfrm>
            <a:off x="5105390" y="6221652"/>
            <a:ext cx="180859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Nombre d’année(s) de séparation</a:t>
            </a:r>
          </a:p>
        </p:txBody>
      </p:sp>
      <p:sp>
        <p:nvSpPr>
          <p:cNvPr id="63" name="ZoneTexte 62"/>
          <p:cNvSpPr txBox="1"/>
          <p:nvPr/>
        </p:nvSpPr>
        <p:spPr>
          <a:xfrm flipV="1">
            <a:off x="6828904" y="6167934"/>
            <a:ext cx="1147078" cy="41626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4" name="Rectangle 63"/>
          <p:cNvSpPr/>
          <p:nvPr/>
        </p:nvSpPr>
        <p:spPr>
          <a:xfrm>
            <a:off x="265545" y="3601425"/>
            <a:ext cx="4814279" cy="5078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Je soussigné(e )……………………………………………………………………. atteste que les données inscrites sur le formulaire sont exactes et m'engage à fournir toutes les pièces justificatives liées à ma situation.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559145" y="4400125"/>
            <a:ext cx="2089533" cy="2308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A …………………………………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65890" y="4446936"/>
            <a:ext cx="1448418" cy="2308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900" dirty="0"/>
              <a:t>Date ……/……../……..</a:t>
            </a:r>
          </a:p>
        </p:txBody>
      </p:sp>
      <p:sp>
        <p:nvSpPr>
          <p:cNvPr id="75" name="ZoneTexte 74"/>
          <p:cNvSpPr txBox="1"/>
          <p:nvPr/>
        </p:nvSpPr>
        <p:spPr>
          <a:xfrm flipH="1">
            <a:off x="10328357" y="2297433"/>
            <a:ext cx="1799419" cy="4121840"/>
          </a:xfrm>
          <a:prstGeom prst="rect">
            <a:avLst/>
          </a:prstGeom>
          <a:pattFill prst="pct50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u="sng" dirty="0"/>
              <a:t>Cadre réservé à l'administration</a:t>
            </a:r>
          </a:p>
          <a:p>
            <a:endParaRPr lang="fr-FR" sz="1100" u="sng" dirty="0"/>
          </a:p>
          <a:p>
            <a:r>
              <a:rPr lang="fr-FR" sz="1100" dirty="0"/>
              <a:t>Points rapprochement de conjoint</a:t>
            </a:r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r>
              <a:rPr lang="fr-FR" sz="1100" dirty="0"/>
              <a:t>Points année(s) de séparation</a:t>
            </a:r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r>
              <a:rPr lang="fr-FR" sz="1100" dirty="0"/>
              <a:t>Total général</a:t>
            </a:r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  <a:p>
            <a:endParaRPr lang="fr-FR" sz="1100" dirty="0"/>
          </a:p>
        </p:txBody>
      </p:sp>
      <p:sp>
        <p:nvSpPr>
          <p:cNvPr id="81" name="ZoneTexte 80"/>
          <p:cNvSpPr txBox="1"/>
          <p:nvPr/>
        </p:nvSpPr>
        <p:spPr>
          <a:xfrm flipV="1">
            <a:off x="10431624" y="3341214"/>
            <a:ext cx="1481503" cy="3602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2" name="ZoneTexte 81"/>
          <p:cNvSpPr txBox="1"/>
          <p:nvPr/>
        </p:nvSpPr>
        <p:spPr>
          <a:xfrm flipV="1">
            <a:off x="10431624" y="4494557"/>
            <a:ext cx="1481503" cy="3349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7" name="ZoneTexte 86"/>
          <p:cNvSpPr txBox="1"/>
          <p:nvPr/>
        </p:nvSpPr>
        <p:spPr>
          <a:xfrm flipV="1">
            <a:off x="10431624" y="5483360"/>
            <a:ext cx="1481503" cy="3349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8" name="Rectangle 87"/>
          <p:cNvSpPr/>
          <p:nvPr/>
        </p:nvSpPr>
        <p:spPr>
          <a:xfrm>
            <a:off x="917198" y="5172759"/>
            <a:ext cx="6719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00" dirty="0"/>
              <a:t>Signature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5005215" y="1430541"/>
            <a:ext cx="50130" cy="53061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150437" y="3786702"/>
            <a:ext cx="170093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/>
              <a:t>Nombre d'enfant(s) à charge (enfants âgés de moins de 18 ans au 1/09/2024)</a:t>
            </a:r>
          </a:p>
        </p:txBody>
      </p:sp>
      <p:sp>
        <p:nvSpPr>
          <p:cNvPr id="54" name="ZoneTexte 53"/>
          <p:cNvSpPr txBox="1"/>
          <p:nvPr/>
        </p:nvSpPr>
        <p:spPr>
          <a:xfrm flipH="1">
            <a:off x="6828903" y="3771786"/>
            <a:ext cx="1480612" cy="51807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5" name="ZoneTexte 54"/>
          <p:cNvSpPr txBox="1"/>
          <p:nvPr/>
        </p:nvSpPr>
        <p:spPr>
          <a:xfrm flipV="1">
            <a:off x="6809168" y="4408416"/>
            <a:ext cx="3305215" cy="6728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57" name="ZoneTexte 56"/>
          <p:cNvSpPr txBox="1"/>
          <p:nvPr/>
        </p:nvSpPr>
        <p:spPr>
          <a:xfrm flipV="1">
            <a:off x="6828903" y="5288175"/>
            <a:ext cx="3305215" cy="67287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24668" y="3573954"/>
            <a:ext cx="4794136" cy="19554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45" name="ZoneTexte 44"/>
          <p:cNvSpPr txBox="1"/>
          <p:nvPr/>
        </p:nvSpPr>
        <p:spPr>
          <a:xfrm>
            <a:off x="251445" y="1621352"/>
            <a:ext cx="2290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Atteste être nommé(e) à titre définitif depuis le</a:t>
            </a:r>
          </a:p>
        </p:txBody>
      </p:sp>
      <p:sp>
        <p:nvSpPr>
          <p:cNvPr id="46" name="ZoneTexte 45"/>
          <p:cNvSpPr txBox="1"/>
          <p:nvPr/>
        </p:nvSpPr>
        <p:spPr>
          <a:xfrm flipH="1">
            <a:off x="3098063" y="1630637"/>
            <a:ext cx="1558295" cy="3265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2419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Grand écran</PresentationFormat>
  <Paragraphs>51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Stéphanie Pujos</dc:creator>
  <cp:lastModifiedBy>Stéphanie Pujos</cp:lastModifiedBy>
  <cp:revision>2</cp:revision>
  <dcterms:created xsi:type="dcterms:W3CDTF">2024-03-21T09:11:45Z</dcterms:created>
  <dcterms:modified xsi:type="dcterms:W3CDTF">2024-03-21T09:17:06Z</dcterms:modified>
</cp:coreProperties>
</file>