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3D494-C452-4557-BD28-09F9A7D78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AA0497-70F8-4EA6-A57E-C1A2B81AA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BBD979-4C14-41A1-8B7E-47ECE157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D6A1FA-CE50-4150-A902-0975EC29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B04FCF-0986-4FBF-B6BC-B88BF7FA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93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4EBB73-C156-4921-AB85-DEE94F7C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6B9AD4-FC99-4833-A30C-18E062AC9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11B0CF-89EF-4493-ADC6-EEC70118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54CF25-336C-44E7-AB56-2F5D0223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E0F79B-9227-4760-918D-50FC94C0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1E5259-39CC-4E48-850D-D716F1B49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210A13-ABD3-48D5-A21F-4FB329E9D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C8DA88-A183-4F7E-AD74-49EC5A6F1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716A9E-17CD-4E3D-B6BD-702A0D8A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7F57BE-7A74-436D-80DB-E94DF5ED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60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E455C-CB39-460B-8C4F-AB384D46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B94FE3-7C4D-40F9-A7FB-9B954EABE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C3FA89-6C75-46BC-A041-0C71D917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43CD68-E2D7-4802-8E7C-312558DD8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AF0FEA-63F0-4149-B4EF-DAF77BC8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11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ABE7F-3318-4D56-BE31-0485E2BD0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E1CD72-EDB1-485D-9B36-730C3A3BB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D4175C-D50A-4A5D-BD2B-C2DE8147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689F37-582D-4297-A368-BC91FDEE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013CD7-93DC-4FAD-B545-CE2233670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71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45552A-141D-4054-B1AE-5A81BCA4A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BC69D-C463-4FE8-B9AF-4A91915E7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829E9B-B7F0-4162-A3CF-BAF50C2D2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91AC72-C448-4555-AF3F-962B99EE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62EADC-F82B-4706-A9D9-0B039175B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755E43-39A1-45E3-B232-39DED5BA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27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5A99B-1AA1-4731-822A-47E487073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C33930-0477-499F-B908-20FDEC0FF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2732D0-BEB4-4FC0-80D9-A854A71B6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CE7717-57D9-4CA2-B102-A62B4E3B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60ECD29-3246-4CB4-B1C0-DF29B2A2B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29FE6C8-E3D6-4C14-B427-3FB94BEA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520D73-5D5C-4153-8630-B92336812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00B76A4-9586-4BCE-A516-EB5C2AC5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8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B7175-68C5-4FFD-911F-F03D647F5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FCF534-7CE0-4835-8B50-B27ED5DB0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DA9E74-F485-4BE9-8D11-8E846990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33E168-23BD-4125-B9D7-24655DF7B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71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E94D1A5-66C1-4CF8-BB72-5E428620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13AC8E8-120C-4A5D-A9EE-C9D06573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00B9B8-9CDE-4FF0-986D-FF397214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53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596CE-0DB5-4C14-91DD-6F1739F1A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4592CD-A10D-4646-82A2-101139E1C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44FF0A-07B1-44DA-8145-FE6565B13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64FE50-4593-4FC6-93D2-D2997C05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982653-8DA9-4EEB-9761-B68E5983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16498C-D02C-411F-B7C8-0585FFD81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03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1D4EEE-A428-434E-A60E-0B07CF19A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3CE18A2-2479-44BD-B87F-1DA3A22AE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CF7CE5-CC2D-46A6-B634-9CF658AAD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E9443E-138A-4DA8-B506-D12EA9F8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4624E9-31C4-41D3-B35F-2FC0B793B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C89B42-DCAC-417E-8B7B-51CD34F42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32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EE1281-7245-4970-851C-0AB34E3E4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0ABB0E-011B-40E0-ACFA-E626971CF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5252F-31DA-46A3-B55A-267210C9B4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4C4B-15A0-4C18-B8FC-09FC6AE42FBB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121B67-467E-4834-8A16-D1B44B5CB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B2A5D2-C07C-4A52-81A5-E02C01893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1C365-735C-421B-B59B-2118C0FE7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70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743200" y="99754"/>
            <a:ext cx="6530802" cy="623454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Formulaire de demande de majoration de barème </a:t>
            </a:r>
          </a:p>
          <a:p>
            <a:pPr algn="ctr"/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au titre de la situation de parent isolé</a:t>
            </a:r>
          </a:p>
          <a:p>
            <a:pPr algn="ctr"/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Mouvement départemental 2024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15988" y="81075"/>
            <a:ext cx="98090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/>
              <a:t>ANNEXE 7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2879" y="99754"/>
            <a:ext cx="1468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DSDEN 47</a:t>
            </a:r>
          </a:p>
          <a:p>
            <a:r>
              <a:rPr lang="fr-FR" sz="800" dirty="0"/>
              <a:t>DRH (cellule mouvement)</a:t>
            </a:r>
          </a:p>
          <a:p>
            <a:r>
              <a:rPr lang="fr-FR" sz="800" dirty="0"/>
              <a:t>23 rue Roland GOUMY</a:t>
            </a:r>
          </a:p>
          <a:p>
            <a:r>
              <a:rPr lang="fr-FR" sz="800" dirty="0"/>
              <a:t>CS10001</a:t>
            </a:r>
          </a:p>
          <a:p>
            <a:r>
              <a:rPr lang="fr-FR" sz="800" dirty="0"/>
              <a:t>47916 AGEN CEDEX 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394551" y="415637"/>
            <a:ext cx="2625654" cy="784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b="1" u="sng" dirty="0">
                <a:solidFill>
                  <a:srgbClr val="FF0000"/>
                </a:solidFill>
              </a:rPr>
              <a:t>Formulaire à retourner avec les pièces justificatives  UNIQUEMENT PAR MAIL </a:t>
            </a:r>
          </a:p>
          <a:p>
            <a:r>
              <a:rPr lang="fr-FR" sz="900" b="1" u="sng" dirty="0">
                <a:solidFill>
                  <a:srgbClr val="FF0000"/>
                </a:solidFill>
              </a:rPr>
              <a:t>avant le 16 avril 2024  12 heures à :</a:t>
            </a:r>
          </a:p>
          <a:p>
            <a:pPr algn="ctr"/>
            <a:r>
              <a:rPr lang="fr-FR" sz="900" dirty="0">
                <a:solidFill>
                  <a:srgbClr val="FF0000"/>
                </a:solidFill>
              </a:rPr>
              <a:t>veronique.casaubon@ac-bordeaux.fr</a:t>
            </a:r>
          </a:p>
          <a:p>
            <a:pPr algn="ctr"/>
            <a:r>
              <a:rPr lang="fr-FR" sz="900" dirty="0">
                <a:solidFill>
                  <a:srgbClr val="FF0000"/>
                </a:solidFill>
              </a:rPr>
              <a:t> et ce.ia47-per@ac-bordeaux.fr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2879" y="811764"/>
          <a:ext cx="7710819" cy="457199"/>
        </p:xfrm>
        <a:graphic>
          <a:graphicData uri="http://schemas.openxmlformats.org/drawingml/2006/table">
            <a:tbl>
              <a:tblPr/>
              <a:tblGrid>
                <a:gridCol w="1713515">
                  <a:extLst>
                    <a:ext uri="{9D8B030D-6E8A-4147-A177-3AD203B41FA5}">
                      <a16:colId xmlns:a16="http://schemas.microsoft.com/office/drawing/2014/main" val="1948969214"/>
                    </a:ext>
                  </a:extLst>
                </a:gridCol>
                <a:gridCol w="2570273">
                  <a:extLst>
                    <a:ext uri="{9D8B030D-6E8A-4147-A177-3AD203B41FA5}">
                      <a16:colId xmlns:a16="http://schemas.microsoft.com/office/drawing/2014/main" val="3590081165"/>
                    </a:ext>
                  </a:extLst>
                </a:gridCol>
                <a:gridCol w="856758">
                  <a:extLst>
                    <a:ext uri="{9D8B030D-6E8A-4147-A177-3AD203B41FA5}">
                      <a16:colId xmlns:a16="http://schemas.microsoft.com/office/drawing/2014/main" val="3899487069"/>
                    </a:ext>
                  </a:extLst>
                </a:gridCol>
                <a:gridCol w="2570273">
                  <a:extLst>
                    <a:ext uri="{9D8B030D-6E8A-4147-A177-3AD203B41FA5}">
                      <a16:colId xmlns:a16="http://schemas.microsoft.com/office/drawing/2014/main" val="62041482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 de l'enseignant(e)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863854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/>
          </p:nvPr>
        </p:nvGraphicFramePr>
        <p:xfrm>
          <a:off x="117014" y="1678483"/>
          <a:ext cx="4007118" cy="302490"/>
        </p:xfrm>
        <a:graphic>
          <a:graphicData uri="http://schemas.openxmlformats.org/drawingml/2006/table">
            <a:tbl>
              <a:tblPr/>
              <a:tblGrid>
                <a:gridCol w="1618296">
                  <a:extLst>
                    <a:ext uri="{9D8B030D-6E8A-4147-A177-3AD203B41FA5}">
                      <a16:colId xmlns:a16="http://schemas.microsoft.com/office/drawing/2014/main" val="2568257922"/>
                    </a:ext>
                  </a:extLst>
                </a:gridCol>
                <a:gridCol w="809148">
                  <a:extLst>
                    <a:ext uri="{9D8B030D-6E8A-4147-A177-3AD203B41FA5}">
                      <a16:colId xmlns:a16="http://schemas.microsoft.com/office/drawing/2014/main" val="998136086"/>
                    </a:ext>
                  </a:extLst>
                </a:gridCol>
                <a:gridCol w="809148">
                  <a:extLst>
                    <a:ext uri="{9D8B030D-6E8A-4147-A177-3AD203B41FA5}">
                      <a16:colId xmlns:a16="http://schemas.microsoft.com/office/drawing/2014/main" val="38498701"/>
                    </a:ext>
                  </a:extLst>
                </a:gridCol>
                <a:gridCol w="770526">
                  <a:extLst>
                    <a:ext uri="{9D8B030D-6E8A-4147-A177-3AD203B41FA5}">
                      <a16:colId xmlns:a16="http://schemas.microsoft.com/office/drawing/2014/main" val="3958123953"/>
                    </a:ext>
                  </a:extLst>
                </a:gridCol>
              </a:tblGrid>
              <a:tr h="151245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Année scolaire 2023-2024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Nommé(e) à titre définitif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17933"/>
                  </a:ext>
                </a:extLst>
              </a:tr>
              <a:tr h="151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(cocher la case correspondant à votre situation)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277032"/>
                  </a:ext>
                </a:extLst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4478379" y="1652459"/>
            <a:ext cx="391885" cy="3382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407298" y="2166324"/>
            <a:ext cx="16141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Nommé(e</a:t>
            </a:r>
            <a:r>
              <a:rPr lang="fr-FR" sz="800" dirty="0"/>
              <a:t>) à titre provisoire 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2444317" y="2535281"/>
          <a:ext cx="1577178" cy="421005"/>
        </p:xfrm>
        <a:graphic>
          <a:graphicData uri="http://schemas.openxmlformats.org/drawingml/2006/table">
            <a:tbl>
              <a:tblPr/>
              <a:tblGrid>
                <a:gridCol w="1577178">
                  <a:extLst>
                    <a:ext uri="{9D8B030D-6E8A-4147-A177-3AD203B41FA5}">
                      <a16:colId xmlns:a16="http://schemas.microsoft.com/office/drawing/2014/main" val="3692832283"/>
                    </a:ext>
                  </a:extLst>
                </a:gridCol>
              </a:tblGrid>
              <a:tr h="258863"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Entrant suite au mouvement national et réintégration (disponibilité, CLD,…)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010459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2348205" y="3023953"/>
            <a:ext cx="18847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fonctionnaire stagiaire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949" y="3402454"/>
            <a:ext cx="185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Nom de l'Ecole / Etablissement d'affectation principale</a:t>
            </a:r>
          </a:p>
        </p:txBody>
      </p:sp>
      <p:sp>
        <p:nvSpPr>
          <p:cNvPr id="28" name="ZoneTexte 27"/>
          <p:cNvSpPr txBox="1"/>
          <p:nvPr/>
        </p:nvSpPr>
        <p:spPr>
          <a:xfrm flipV="1">
            <a:off x="1881061" y="3412870"/>
            <a:ext cx="2980044" cy="3892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6913984" y="16427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>
            <p:extLst/>
          </p:nvPr>
        </p:nvGraphicFramePr>
        <p:xfrm>
          <a:off x="5324438" y="1491329"/>
          <a:ext cx="1321561" cy="372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1561">
                  <a:extLst>
                    <a:ext uri="{9D8B030D-6E8A-4147-A177-3AD203B41FA5}">
                      <a16:colId xmlns:a16="http://schemas.microsoft.com/office/drawing/2014/main" val="933949647"/>
                    </a:ext>
                  </a:extLst>
                </a:gridCol>
              </a:tblGrid>
              <a:tr h="3722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Nom</a:t>
                      </a:r>
                      <a:r>
                        <a:rPr lang="fr-FR" sz="900" u="none" strike="noStrike" baseline="0" dirty="0">
                          <a:effectLst/>
                        </a:rPr>
                        <a:t> du membre de la famille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39140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/>
        </p:nvGraphicFramePr>
        <p:xfrm>
          <a:off x="8799622" y="1434653"/>
          <a:ext cx="654519" cy="464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4519">
                  <a:extLst>
                    <a:ext uri="{9D8B030D-6E8A-4147-A177-3AD203B41FA5}">
                      <a16:colId xmlns:a16="http://schemas.microsoft.com/office/drawing/2014/main" val="1251245809"/>
                    </a:ext>
                  </a:extLst>
                </a:gridCol>
              </a:tblGrid>
              <a:tr h="4643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Prénom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21867"/>
                  </a:ext>
                </a:extLst>
              </a:tr>
            </a:tbl>
          </a:graphicData>
        </a:graphic>
      </p:graphicFrame>
      <p:sp>
        <p:nvSpPr>
          <p:cNvPr id="39" name="ZoneTexte 38"/>
          <p:cNvSpPr txBox="1"/>
          <p:nvPr/>
        </p:nvSpPr>
        <p:spPr>
          <a:xfrm flipH="1">
            <a:off x="9794648" y="1438704"/>
            <a:ext cx="1952143" cy="4643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5301691" y="3115026"/>
            <a:ext cx="1470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Adresse du membre de la famille </a:t>
            </a:r>
          </a:p>
        </p:txBody>
      </p:sp>
      <p:sp>
        <p:nvSpPr>
          <p:cNvPr id="41" name="ZoneTexte 40"/>
          <p:cNvSpPr txBox="1"/>
          <p:nvPr/>
        </p:nvSpPr>
        <p:spPr>
          <a:xfrm flipV="1">
            <a:off x="6937258" y="2971442"/>
            <a:ext cx="3305215" cy="6728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2" name="Rectangle 61"/>
          <p:cNvSpPr/>
          <p:nvPr/>
        </p:nvSpPr>
        <p:spPr>
          <a:xfrm>
            <a:off x="5250720" y="5121050"/>
            <a:ext cx="1808594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Nombre d’enfants à charge</a:t>
            </a:r>
          </a:p>
        </p:txBody>
      </p:sp>
      <p:sp>
        <p:nvSpPr>
          <p:cNvPr id="63" name="ZoneTexte 62"/>
          <p:cNvSpPr txBox="1"/>
          <p:nvPr/>
        </p:nvSpPr>
        <p:spPr>
          <a:xfrm flipV="1">
            <a:off x="6957660" y="5028332"/>
            <a:ext cx="1147078" cy="416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4" name="Rectangle 63"/>
          <p:cNvSpPr/>
          <p:nvPr/>
        </p:nvSpPr>
        <p:spPr>
          <a:xfrm>
            <a:off x="117013" y="4796769"/>
            <a:ext cx="4814279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Je soussigné(e )……………………………………………………………………. atteste que les données inscrites sur le formulaire sont exactes et m'engage à fournir toutes les pièces justificatives liées à ma situation.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534970" y="5433932"/>
            <a:ext cx="2089533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A …………………………………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75107" y="5465883"/>
            <a:ext cx="1448418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Date ……/……../……..</a:t>
            </a:r>
          </a:p>
        </p:txBody>
      </p:sp>
      <p:sp>
        <p:nvSpPr>
          <p:cNvPr id="75" name="ZoneTexte 74"/>
          <p:cNvSpPr txBox="1"/>
          <p:nvPr/>
        </p:nvSpPr>
        <p:spPr>
          <a:xfrm flipH="1">
            <a:off x="10307779" y="2643447"/>
            <a:ext cx="1816607" cy="2292935"/>
          </a:xfrm>
          <a:prstGeom prst="rect">
            <a:avLst/>
          </a:prstGeom>
          <a:pattFill prst="pct50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u="sng" dirty="0"/>
              <a:t>Cadre réservé à l'administration</a:t>
            </a:r>
          </a:p>
          <a:p>
            <a:endParaRPr lang="fr-FR" sz="1100" u="sng" dirty="0"/>
          </a:p>
          <a:p>
            <a:endParaRPr lang="fr-FR" sz="1100" u="sng" dirty="0"/>
          </a:p>
          <a:p>
            <a:endParaRPr lang="fr-FR" sz="1100" u="sng" dirty="0"/>
          </a:p>
          <a:p>
            <a:r>
              <a:rPr lang="fr-FR" sz="1100" dirty="0"/>
              <a:t>Points parent isolé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</p:txBody>
      </p:sp>
      <p:sp>
        <p:nvSpPr>
          <p:cNvPr id="81" name="ZoneTexte 80"/>
          <p:cNvSpPr txBox="1"/>
          <p:nvPr/>
        </p:nvSpPr>
        <p:spPr>
          <a:xfrm flipV="1">
            <a:off x="10415988" y="3904985"/>
            <a:ext cx="1481503" cy="3602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8" name="Rectangle 87"/>
          <p:cNvSpPr/>
          <p:nvPr/>
        </p:nvSpPr>
        <p:spPr>
          <a:xfrm>
            <a:off x="327337" y="6106236"/>
            <a:ext cx="6719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dirty="0"/>
              <a:t>Signature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5005215" y="1430541"/>
            <a:ext cx="50130" cy="5306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 flipV="1">
            <a:off x="6938568" y="3956203"/>
            <a:ext cx="3305215" cy="6728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5" name="ZoneTexte 64"/>
          <p:cNvSpPr txBox="1"/>
          <p:nvPr/>
        </p:nvSpPr>
        <p:spPr>
          <a:xfrm flipH="1">
            <a:off x="4473794" y="2094816"/>
            <a:ext cx="391885" cy="3265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 flipH="1" flipV="1">
            <a:off x="4487567" y="2542183"/>
            <a:ext cx="373538" cy="34947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 flipH="1" flipV="1">
            <a:off x="4478378" y="2997613"/>
            <a:ext cx="391886" cy="3219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6968" y="4635486"/>
            <a:ext cx="4794136" cy="19554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66968" y="3987023"/>
            <a:ext cx="185119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Adresse de l’école/établissement d’affectation</a:t>
            </a:r>
          </a:p>
        </p:txBody>
      </p:sp>
      <p:sp>
        <p:nvSpPr>
          <p:cNvPr id="45" name="ZoneTexte 44"/>
          <p:cNvSpPr txBox="1"/>
          <p:nvPr/>
        </p:nvSpPr>
        <p:spPr>
          <a:xfrm flipV="1">
            <a:off x="1830016" y="3987409"/>
            <a:ext cx="2960309" cy="55365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320145" y="2119745"/>
            <a:ext cx="10537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Lien familial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828903" y="1420292"/>
            <a:ext cx="1948062" cy="4643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7106730" y="2103670"/>
            <a:ext cx="306947" cy="3011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8576836" y="2142685"/>
            <a:ext cx="4571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Sœur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7509646" y="2128477"/>
            <a:ext cx="5205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Frère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6223736" y="2128477"/>
            <a:ext cx="80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Ascendants directs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8032325" y="2090965"/>
            <a:ext cx="306947" cy="3011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9106634" y="2100780"/>
            <a:ext cx="306947" cy="30116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5269320" y="4077719"/>
            <a:ext cx="1470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Adresse de la facilité de garde: préciser la nature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5548856" y="3675228"/>
            <a:ext cx="5919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ou</a:t>
            </a:r>
          </a:p>
        </p:txBody>
      </p:sp>
    </p:spTree>
    <p:extLst>
      <p:ext uri="{BB962C8B-B14F-4D97-AF65-F5344CB8AC3E}">
        <p14:creationId xmlns:p14="http://schemas.microsoft.com/office/powerpoint/2010/main" val="26076749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Grand écran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Pujos</dc:creator>
  <cp:lastModifiedBy>Stéphanie Pujos</cp:lastModifiedBy>
  <cp:revision>1</cp:revision>
  <dcterms:created xsi:type="dcterms:W3CDTF">2024-03-21T09:13:09Z</dcterms:created>
  <dcterms:modified xsi:type="dcterms:W3CDTF">2024-03-21T09:14:05Z</dcterms:modified>
</cp:coreProperties>
</file>