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33"/>
  </p:notesMasterIdLst>
  <p:handoutMasterIdLst>
    <p:handoutMasterId r:id="rId34"/>
  </p:handoutMasterIdLst>
  <p:sldIdLst>
    <p:sldId id="331" r:id="rId5"/>
    <p:sldId id="327" r:id="rId6"/>
    <p:sldId id="347" r:id="rId7"/>
    <p:sldId id="332" r:id="rId8"/>
    <p:sldId id="333" r:id="rId9"/>
    <p:sldId id="334" r:id="rId10"/>
    <p:sldId id="336" r:id="rId11"/>
    <p:sldId id="361" r:id="rId12"/>
    <p:sldId id="342" r:id="rId13"/>
    <p:sldId id="337" r:id="rId14"/>
    <p:sldId id="348" r:id="rId15"/>
    <p:sldId id="349" r:id="rId16"/>
    <p:sldId id="350" r:id="rId17"/>
    <p:sldId id="352" r:id="rId18"/>
    <p:sldId id="353" r:id="rId19"/>
    <p:sldId id="351" r:id="rId20"/>
    <p:sldId id="354" r:id="rId21"/>
    <p:sldId id="338" r:id="rId22"/>
    <p:sldId id="355" r:id="rId23"/>
    <p:sldId id="343" r:id="rId24"/>
    <p:sldId id="356" r:id="rId25"/>
    <p:sldId id="357" r:id="rId26"/>
    <p:sldId id="358" r:id="rId27"/>
    <p:sldId id="362" r:id="rId28"/>
    <p:sldId id="345" r:id="rId29"/>
    <p:sldId id="346" r:id="rId30"/>
    <p:sldId id="359" r:id="rId31"/>
    <p:sldId id="360" r:id="rId32"/>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27"/>
            <p14:sldId id="347"/>
            <p14:sldId id="332"/>
            <p14:sldId id="333"/>
            <p14:sldId id="334"/>
            <p14:sldId id="336"/>
            <p14:sldId id="361"/>
            <p14:sldId id="342"/>
            <p14:sldId id="337"/>
            <p14:sldId id="348"/>
            <p14:sldId id="349"/>
            <p14:sldId id="350"/>
            <p14:sldId id="352"/>
            <p14:sldId id="353"/>
            <p14:sldId id="351"/>
            <p14:sldId id="354"/>
            <p14:sldId id="338"/>
            <p14:sldId id="355"/>
            <p14:sldId id="343"/>
            <p14:sldId id="356"/>
            <p14:sldId id="357"/>
            <p14:sldId id="358"/>
            <p14:sldId id="362"/>
            <p14:sldId id="345"/>
            <p14:sldId id="346"/>
            <p14:sldId id="359"/>
            <p14:sldId id="360"/>
          </p14:sldIdLst>
        </p14:section>
        <p14:section name="MÉTHODOLOGIE" id="{EB03BDE6-D677-4574-A7BF-9721F91BDEB8}">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ducasse1" initials="b" lastIdx="1" clrIdx="0">
    <p:extLst>
      <p:ext uri="{19B8F6BF-5375-455C-9EA6-DF929625EA0E}">
        <p15:presenceInfo xmlns:p15="http://schemas.microsoft.com/office/powerpoint/2012/main" userId="S-1-5-21-1319048577-301484627-441284377-54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25" autoAdjust="0"/>
    <p:restoredTop sz="94660"/>
  </p:normalViewPr>
  <p:slideViewPr>
    <p:cSldViewPr showGuides="1">
      <p:cViewPr varScale="1">
        <p:scale>
          <a:sx n="89" d="100"/>
          <a:sy n="89" d="100"/>
        </p:scale>
        <p:origin x="768" y="7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210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6B1237-E877-4E21-8406-D8FE09F73608}" type="datetimeFigureOut">
              <a:rPr lang="fr-FR" smtClean="0"/>
              <a:t>11/11/2024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F71B17-4D0F-4F55-A0B8-B630F9B389F8}" type="slidenum">
              <a:rPr lang="fr-FR" smtClean="0"/>
              <a:t>‹N°›</a:t>
            </a:fld>
            <a:endParaRPr lang="fr-FR"/>
          </a:p>
        </p:txBody>
      </p:sp>
    </p:spTree>
    <p:extLst>
      <p:ext uri="{BB962C8B-B14F-4D97-AF65-F5344CB8AC3E}">
        <p14:creationId xmlns:p14="http://schemas.microsoft.com/office/powerpoint/2010/main" val="1554286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11/11/2024</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6200" y="483518"/>
            <a:ext cx="3021155" cy="2232248"/>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7477" y="339502"/>
            <a:ext cx="1461849" cy="108012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direction/service interministérielle</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53215" y="172010"/>
            <a:ext cx="488348" cy="360827"/>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p:txBody>
          <a:bodyPr/>
          <a:lstStyle/>
          <a:p>
            <a:r>
              <a:rPr lang="fr-FR" sz="2400" dirty="0"/>
              <a:t>Le mouvement des personnels enseignants, d’éducation et des psychologues de l’éducation nationale</a:t>
            </a:r>
          </a:p>
          <a:p>
            <a:r>
              <a:rPr lang="fr-FR" sz="2400" dirty="0"/>
              <a:t>Rentrée scolaire 2025</a:t>
            </a:r>
          </a:p>
          <a:p>
            <a:endParaRPr lang="fr-FR" sz="2400" dirty="0"/>
          </a:p>
          <a:p>
            <a:r>
              <a:rPr lang="fr-FR" sz="2400" dirty="0"/>
              <a:t>Réunion d’information du 13 novembre 2024</a:t>
            </a:r>
          </a:p>
        </p:txBody>
      </p:sp>
      <p:sp>
        <p:nvSpPr>
          <p:cNvPr id="7" name="Espace réservé de la date 6"/>
          <p:cNvSpPr>
            <a:spLocks noGrp="1"/>
          </p:cNvSpPr>
          <p:nvPr>
            <p:ph type="dt" sz="half" idx="10"/>
          </p:nvPr>
        </p:nvSpPr>
        <p:spPr/>
        <p:txBody>
          <a:bodyPr/>
          <a:lstStyle/>
          <a:p>
            <a:pPr algn="r"/>
            <a:endParaRPr lang="fr-FR" cap="all" dirty="0"/>
          </a:p>
          <a:p>
            <a:pPr algn="r"/>
            <a:endParaRPr lang="fr-FR" cap="all" dirty="0"/>
          </a:p>
        </p:txBody>
      </p:sp>
      <p:sp>
        <p:nvSpPr>
          <p:cNvPr id="8" name="Espace réservé du pied de page 7"/>
          <p:cNvSpPr>
            <a:spLocks noGrp="1"/>
          </p:cNvSpPr>
          <p:nvPr>
            <p:ph type="ftr" sz="quarter" idx="11"/>
          </p:nvPr>
        </p:nvSpPr>
        <p:spPr/>
        <p:txBody>
          <a:bodyPr/>
          <a:lstStyle/>
          <a:p>
            <a:r>
              <a:rPr lang="fr-FR" dirty="0"/>
              <a:t>Direction des personnels enseignants / Rectorat de l’académie de Bordeaux</a:t>
            </a: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4181515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Demandes liées à la situation familiale</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620000"/>
            <a:ext cx="8424000" cy="1446550"/>
          </a:xfrm>
          <a:prstGeom prst="rect">
            <a:avLst/>
          </a:prstGeom>
          <a:noFill/>
        </p:spPr>
        <p:txBody>
          <a:bodyPr wrap="square" rtlCol="0">
            <a:spAutoFit/>
          </a:bodyPr>
          <a:lstStyle/>
          <a:p>
            <a:pPr marL="285750" indent="-285750">
              <a:buFont typeface="Wingdings" panose="05000000000000000000" pitchFamily="2" charset="2"/>
              <a:buChar char="F"/>
            </a:pPr>
            <a:r>
              <a:rPr lang="fr-FR" sz="1400" dirty="0"/>
              <a:t>Le rapprochement de conjoints, enfants et années dites de « séparation » professionnelles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Mutation simultanée entre conjoints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Situation d’autorité parentale conjointe.</a:t>
            </a:r>
          </a:p>
          <a:p>
            <a:pPr marL="285750" indent="-285750">
              <a:buFont typeface="Wingdings" panose="05000000000000000000" pitchFamily="2" charset="2"/>
              <a:buChar char="F"/>
            </a:pPr>
            <a:endParaRPr lang="fr-FR" dirty="0"/>
          </a:p>
        </p:txBody>
      </p:sp>
    </p:spTree>
    <p:extLst>
      <p:ext uri="{BB962C8B-B14F-4D97-AF65-F5344CB8AC3E}">
        <p14:creationId xmlns:p14="http://schemas.microsoft.com/office/powerpoint/2010/main" val="32663735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rapprochement de conjoints, enfants et années dites de « séparation » professionnelle</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11</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620000"/>
            <a:ext cx="8424000" cy="2523768"/>
          </a:xfrm>
          <a:prstGeom prst="rect">
            <a:avLst/>
          </a:prstGeom>
          <a:noFill/>
        </p:spPr>
        <p:txBody>
          <a:bodyPr wrap="square" rtlCol="0">
            <a:spAutoFit/>
          </a:bodyPr>
          <a:lstStyle/>
          <a:p>
            <a:endParaRPr lang="fr-FR" b="1" u="sng" dirty="0"/>
          </a:p>
          <a:p>
            <a:r>
              <a:rPr lang="fr-FR" sz="1400" b="1" u="sng" dirty="0"/>
              <a:t>1/ Situations familiales </a:t>
            </a:r>
          </a:p>
          <a:p>
            <a:endParaRPr lang="fr-FR" sz="1400" b="1" u="sng" dirty="0"/>
          </a:p>
          <a:p>
            <a:pPr marL="285750" indent="-285750">
              <a:buFont typeface="Wingdings" panose="05000000000000000000" pitchFamily="2" charset="2"/>
              <a:buChar char="Ø"/>
            </a:pPr>
            <a:r>
              <a:rPr lang="fr-FR" sz="1400" dirty="0"/>
              <a:t>Agents mariés au plus tard le 31 août 2024 ;</a:t>
            </a:r>
          </a:p>
          <a:p>
            <a:pPr marL="285750" indent="-285750">
              <a:buFont typeface="Wingdings" panose="05000000000000000000" pitchFamily="2" charset="2"/>
              <a:buChar char="Ø"/>
            </a:pPr>
            <a:endParaRPr lang="fr-FR" sz="1400" dirty="0"/>
          </a:p>
          <a:p>
            <a:pPr marL="285750" indent="-285750">
              <a:buFont typeface="Wingdings" panose="05000000000000000000" pitchFamily="2" charset="2"/>
              <a:buChar char="Ø"/>
            </a:pPr>
            <a:r>
              <a:rPr lang="fr-FR" sz="1400" dirty="0"/>
              <a:t>Agents liés par un pacte civil de solidarité (Pacs), établi au plus tard le 31 août 2024 ;</a:t>
            </a:r>
          </a:p>
          <a:p>
            <a:pPr marL="285750" indent="-285750">
              <a:buFont typeface="Wingdings" panose="05000000000000000000" pitchFamily="2" charset="2"/>
              <a:buChar char="Ø"/>
            </a:pPr>
            <a:endParaRPr lang="fr-FR" sz="1400" dirty="0"/>
          </a:p>
          <a:p>
            <a:pPr marL="285750" indent="-285750">
              <a:buFont typeface="Wingdings" panose="05000000000000000000" pitchFamily="2" charset="2"/>
              <a:buChar char="Ø"/>
            </a:pPr>
            <a:r>
              <a:rPr lang="fr-FR" sz="1400" dirty="0"/>
              <a:t>Agents ayant un enfant à charge âgé de </a:t>
            </a:r>
            <a:r>
              <a:rPr lang="fr-FR" sz="1400" b="1" dirty="0"/>
              <a:t>moins de 18 ans au 31 août 2024</a:t>
            </a:r>
            <a:r>
              <a:rPr lang="fr-FR" sz="1400" dirty="0"/>
              <a:t>, né et reconnu par les deux parents au plus tard le 31 décembre 2024, ou ayant reconnu par anticipation au plus tard le 31 décembre 2024, un enfant à naître. Les enfants adoptés ouvrent les mêmes droits.</a:t>
            </a:r>
          </a:p>
        </p:txBody>
      </p:sp>
    </p:spTree>
    <p:extLst>
      <p:ext uri="{BB962C8B-B14F-4D97-AF65-F5344CB8AC3E}">
        <p14:creationId xmlns:p14="http://schemas.microsoft.com/office/powerpoint/2010/main" val="36388858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rapprochement de conjoints, enfants et années dites de « séparation » professionnelle (suite)</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12</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94888" y="1779662"/>
            <a:ext cx="8424000" cy="2246769"/>
          </a:xfrm>
          <a:prstGeom prst="rect">
            <a:avLst/>
          </a:prstGeom>
          <a:noFill/>
        </p:spPr>
        <p:txBody>
          <a:bodyPr wrap="square" rtlCol="0">
            <a:spAutoFit/>
          </a:bodyPr>
          <a:lstStyle/>
          <a:p>
            <a:r>
              <a:rPr lang="fr-FR" sz="1400" b="1" u="sng" dirty="0"/>
              <a:t>2/ Situation professionnelle du conjoint </a:t>
            </a:r>
          </a:p>
          <a:p>
            <a:endParaRPr lang="fr-FR" sz="1400" b="1" u="sng" dirty="0"/>
          </a:p>
          <a:p>
            <a:r>
              <a:rPr lang="fr-FR" sz="1400" dirty="0"/>
              <a:t>Le conjoint doit exercer :</a:t>
            </a:r>
          </a:p>
          <a:p>
            <a:pPr marL="285750" indent="-285750">
              <a:buFont typeface="Wingdings" panose="05000000000000000000" pitchFamily="2" charset="2"/>
              <a:buChar char="Ø"/>
            </a:pPr>
            <a:r>
              <a:rPr lang="fr-FR" sz="1400" dirty="0"/>
              <a:t>une activité professionnelle ;</a:t>
            </a:r>
          </a:p>
          <a:p>
            <a:pPr marL="285750" indent="-285750">
              <a:buFont typeface="Wingdings" panose="05000000000000000000" pitchFamily="2" charset="2"/>
              <a:buChar char="Ø"/>
            </a:pPr>
            <a:r>
              <a:rPr lang="fr-FR" sz="1400" dirty="0"/>
              <a:t> ou être étudiant engagé dans un cursus d'au minimum trois années au sein d'un établissement de formation professionnelle diplômante recrutant exclusivement sur concours et dès lors qu'il n'est pas possible de changer d'établissement jusqu'à l'obtention du diplôme ;</a:t>
            </a:r>
          </a:p>
          <a:p>
            <a:pPr marL="285750" indent="-285750">
              <a:buFont typeface="Wingdings" panose="05000000000000000000" pitchFamily="2" charset="2"/>
              <a:buChar char="Ø"/>
            </a:pPr>
            <a:r>
              <a:rPr lang="fr-FR" sz="1400" dirty="0"/>
              <a:t>ou être inscrit comme demandeur d'emploi auprès de France Travail, après cessation d'une activité professionnelle intervenue après le 31 août 2022. </a:t>
            </a:r>
          </a:p>
        </p:txBody>
      </p:sp>
    </p:spTree>
    <p:extLst>
      <p:ext uri="{BB962C8B-B14F-4D97-AF65-F5344CB8AC3E}">
        <p14:creationId xmlns:p14="http://schemas.microsoft.com/office/powerpoint/2010/main" val="25192483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rapprochement de conjoints, enfants et années dites de « séparation » professionnelle (suite)</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13</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95536" y="1923678"/>
            <a:ext cx="8424000" cy="2246769"/>
          </a:xfrm>
          <a:prstGeom prst="rect">
            <a:avLst/>
          </a:prstGeom>
          <a:noFill/>
        </p:spPr>
        <p:txBody>
          <a:bodyPr wrap="square" rtlCol="0">
            <a:spAutoFit/>
          </a:bodyPr>
          <a:lstStyle/>
          <a:p>
            <a:r>
              <a:rPr lang="fr-FR" sz="1400" b="1" u="sng" dirty="0"/>
              <a:t>3/ Barème (obligation de fournir les pièces justificatives)</a:t>
            </a:r>
          </a:p>
          <a:p>
            <a:r>
              <a:rPr lang="fr-FR" sz="1400" dirty="0"/>
              <a:t>Les candidats doivent formuler en premier vœu l’académie correspondant à la résidence professionnelle de leur conjoint. </a:t>
            </a:r>
          </a:p>
          <a:p>
            <a:pPr marL="285750" indent="-285750">
              <a:buFont typeface="Wingdings" panose="05000000000000000000" pitchFamily="2" charset="2"/>
              <a:buChar char="Ø"/>
            </a:pPr>
            <a:r>
              <a:rPr lang="fr-FR" sz="1400" dirty="0"/>
              <a:t>Pour l’académie du conjoint et les académies limitrophes : 150,2 points</a:t>
            </a:r>
          </a:p>
          <a:p>
            <a:pPr marL="285750" indent="-285750">
              <a:buFont typeface="Wingdings" panose="05000000000000000000" pitchFamily="2" charset="2"/>
              <a:buChar char="Ø"/>
            </a:pPr>
            <a:r>
              <a:rPr lang="fr-FR" sz="1400" dirty="0"/>
              <a:t>Par enfant à charge de moins de 18 ans au 31/08/2025 : 100 points</a:t>
            </a:r>
          </a:p>
          <a:p>
            <a:pPr marL="285750" indent="-285750">
              <a:buFont typeface="Wingdings" panose="05000000000000000000" pitchFamily="2" charset="2"/>
              <a:buChar char="Ø"/>
            </a:pPr>
            <a:r>
              <a:rPr lang="fr-FR" sz="1400" dirty="0"/>
              <a:t>Pour une année de séparation (activité professionnelle des conjoints dans 2 départements différents) : 190 points</a:t>
            </a:r>
          </a:p>
          <a:p>
            <a:r>
              <a:rPr lang="fr-FR" sz="1400" i="1" dirty="0"/>
              <a:t>Une bonification supplémentaire de 100 points peut s’appliquer en cas de séparation dans des académies non limitrophes, ou de 50 points en cas de séparation dans des départements non limitrophes d’académies limitrophes. </a:t>
            </a:r>
          </a:p>
        </p:txBody>
      </p:sp>
    </p:spTree>
    <p:extLst>
      <p:ext uri="{BB962C8B-B14F-4D97-AF65-F5344CB8AC3E}">
        <p14:creationId xmlns:p14="http://schemas.microsoft.com/office/powerpoint/2010/main" val="19912707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Mutation simultanée entre conjoints</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14</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467544" y="1482795"/>
            <a:ext cx="8424000" cy="1600438"/>
          </a:xfrm>
          <a:prstGeom prst="rect">
            <a:avLst/>
          </a:prstGeom>
          <a:noFill/>
        </p:spPr>
        <p:txBody>
          <a:bodyPr wrap="square" rtlCol="0">
            <a:spAutoFit/>
          </a:bodyPr>
          <a:lstStyle/>
          <a:p>
            <a:r>
              <a:rPr lang="fr-FR" sz="1400" dirty="0"/>
              <a:t>Les mutations simultanées ne sont possibles qu'entre :</a:t>
            </a:r>
          </a:p>
          <a:p>
            <a:r>
              <a:rPr lang="fr-FR" sz="1400" dirty="0"/>
              <a:t>- Deux personnels titulaires ;</a:t>
            </a:r>
          </a:p>
          <a:p>
            <a:r>
              <a:rPr lang="fr-FR" sz="1400" dirty="0"/>
              <a:t>- Deux personnels stagiaires ;</a:t>
            </a:r>
          </a:p>
          <a:p>
            <a:r>
              <a:rPr lang="fr-FR" sz="1400" dirty="0"/>
              <a:t>- Un agent titulaire et un agent stagiaire mais seulement si ce dernier est ex-titulaire d'un corps géré par le service des personnels de l'enseignement scolaire de la DGRH.</a:t>
            </a:r>
          </a:p>
          <a:p>
            <a:endParaRPr lang="fr-FR" sz="1400" dirty="0"/>
          </a:p>
          <a:p>
            <a:r>
              <a:rPr lang="fr-FR" sz="1400" dirty="0"/>
              <a:t>Bonification de 80 points sur l’académie saisie en vœu n°1 et les académies limitrophes.</a:t>
            </a:r>
          </a:p>
        </p:txBody>
      </p:sp>
    </p:spTree>
    <p:extLst>
      <p:ext uri="{BB962C8B-B14F-4D97-AF65-F5344CB8AC3E}">
        <p14:creationId xmlns:p14="http://schemas.microsoft.com/office/powerpoint/2010/main" val="15151079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Autorité parentale conjointe</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15</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620000"/>
            <a:ext cx="8424000" cy="738664"/>
          </a:xfrm>
          <a:prstGeom prst="rect">
            <a:avLst/>
          </a:prstGeom>
          <a:noFill/>
        </p:spPr>
        <p:txBody>
          <a:bodyPr wrap="square" rtlCol="0">
            <a:spAutoFit/>
          </a:bodyPr>
          <a:lstStyle/>
          <a:p>
            <a:r>
              <a:rPr lang="fr-FR" sz="1400" dirty="0"/>
              <a:t>En cas de garde alternée, partagée ou en cas de droit de visite.</a:t>
            </a:r>
          </a:p>
          <a:p>
            <a:endParaRPr lang="fr-FR" sz="1400" dirty="0"/>
          </a:p>
          <a:p>
            <a:r>
              <a:rPr lang="fr-FR" sz="1400" dirty="0"/>
              <a:t>Conditions et bonifications identiques à la bonification de rapprochement de conjoint.</a:t>
            </a:r>
          </a:p>
        </p:txBody>
      </p:sp>
    </p:spTree>
    <p:extLst>
      <p:ext uri="{BB962C8B-B14F-4D97-AF65-F5344CB8AC3E}">
        <p14:creationId xmlns:p14="http://schemas.microsoft.com/office/powerpoint/2010/main" val="20569194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Pièces justificatives pour les bonifications liées à la situation familiale</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16</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84137" y="1996653"/>
            <a:ext cx="8424000" cy="2462213"/>
          </a:xfrm>
          <a:prstGeom prst="rect">
            <a:avLst/>
          </a:prstGeom>
          <a:noFill/>
        </p:spPr>
        <p:txBody>
          <a:bodyPr wrap="square" rtlCol="0">
            <a:spAutoFit/>
          </a:bodyPr>
          <a:lstStyle/>
          <a:p>
            <a:pPr marL="285750" indent="-285750">
              <a:buFont typeface="Wingdings" panose="05000000000000000000" pitchFamily="2" charset="2"/>
              <a:buChar char="Ø"/>
            </a:pPr>
            <a:r>
              <a:rPr lang="fr-FR" sz="1400" dirty="0"/>
              <a:t>Agents mariés : Photocopie du livret de famille.</a:t>
            </a:r>
          </a:p>
          <a:p>
            <a:pPr marL="285750" indent="-285750">
              <a:buFont typeface="Wingdings" panose="05000000000000000000" pitchFamily="2" charset="2"/>
              <a:buChar char="Ø"/>
            </a:pPr>
            <a:r>
              <a:rPr lang="fr-FR" sz="1400" dirty="0"/>
              <a:t>Agents pacsés : extrait d’acte de naissance de moins de 3 mois portant l’identité du partenaire et toute preuve justifiant d’une imposition commune.</a:t>
            </a:r>
          </a:p>
          <a:p>
            <a:pPr marL="285750" indent="-285750">
              <a:buFont typeface="Wingdings" panose="05000000000000000000" pitchFamily="2" charset="2"/>
              <a:buChar char="Ø"/>
            </a:pPr>
            <a:r>
              <a:rPr lang="fr-FR" sz="1400" dirty="0"/>
              <a:t>Agents concubins avec enfant(s) : photocopie du livret de famille ou dernier avis d’imposition en cas d’un enfant à charge sans lien de parenté.</a:t>
            </a:r>
          </a:p>
          <a:p>
            <a:pPr marL="285750" indent="-285750">
              <a:buFont typeface="Wingdings" panose="05000000000000000000" pitchFamily="2" charset="2"/>
              <a:buChar char="Ø"/>
            </a:pPr>
            <a:r>
              <a:rPr lang="fr-FR" sz="1400" dirty="0"/>
              <a:t>En cas d’enfant à naître : Certificat de grossesse et reconnaissance anticipée pour les agents non mariés délivrés au plus tard le 31/12/2024.</a:t>
            </a:r>
          </a:p>
          <a:p>
            <a:pPr marL="285750" indent="-285750">
              <a:buFont typeface="Wingdings" panose="05000000000000000000" pitchFamily="2" charset="2"/>
              <a:buChar char="Ø"/>
            </a:pPr>
            <a:r>
              <a:rPr lang="fr-FR" sz="1400" dirty="0"/>
              <a:t>Activité du conjoint : Attestation récente de la situation professionnelle </a:t>
            </a:r>
          </a:p>
          <a:p>
            <a:pPr marL="285750" indent="-285750">
              <a:buFont typeface="Wingdings" panose="05000000000000000000" pitchFamily="2" charset="2"/>
              <a:buChar char="Ø"/>
            </a:pPr>
            <a:r>
              <a:rPr lang="fr-FR" sz="1400" dirty="0"/>
              <a:t>Autorité parentale conjointe : Décisions de justice ou justificatifs définissant les modalités d’exercice du droit de visite ou d’organisation de l’hébergement pour les personnels en situation d’autorité parentale conjointe.</a:t>
            </a:r>
            <a:endParaRPr lang="fr-FR" sz="1400" b="1" u="sng" dirty="0"/>
          </a:p>
        </p:txBody>
      </p:sp>
    </p:spTree>
    <p:extLst>
      <p:ext uri="{BB962C8B-B14F-4D97-AF65-F5344CB8AC3E}">
        <p14:creationId xmlns:p14="http://schemas.microsoft.com/office/powerpoint/2010/main" val="14974560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Demandes liées à la situation personnelle</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17</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620000"/>
            <a:ext cx="8424000" cy="1384995"/>
          </a:xfrm>
          <a:prstGeom prst="rect">
            <a:avLst/>
          </a:prstGeom>
          <a:noFill/>
        </p:spPr>
        <p:txBody>
          <a:bodyPr wrap="square" rtlCol="0">
            <a:spAutoFit/>
          </a:bodyPr>
          <a:lstStyle/>
          <a:p>
            <a:pPr marL="285750" indent="-285750">
              <a:buFont typeface="Wingdings" panose="05000000000000000000" pitchFamily="2" charset="2"/>
              <a:buChar char="F"/>
            </a:pPr>
            <a:r>
              <a:rPr lang="fr-FR" sz="1400" dirty="0"/>
              <a:t>Situation de handicap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Personnel sollicitant la reconnaissance du Centre de leurs intérêts matériels et moraux (CIMM)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Mutations simultanée non bonifiée.</a:t>
            </a:r>
          </a:p>
        </p:txBody>
      </p:sp>
    </p:spTree>
    <p:extLst>
      <p:ext uri="{BB962C8B-B14F-4D97-AF65-F5344CB8AC3E}">
        <p14:creationId xmlns:p14="http://schemas.microsoft.com/office/powerpoint/2010/main" val="34425460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Situation de handicap</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18</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23528" y="1381178"/>
            <a:ext cx="8424000" cy="2893100"/>
          </a:xfrm>
          <a:prstGeom prst="rect">
            <a:avLst/>
          </a:prstGeom>
          <a:noFill/>
        </p:spPr>
        <p:txBody>
          <a:bodyPr wrap="square" rtlCol="0">
            <a:spAutoFit/>
          </a:bodyPr>
          <a:lstStyle/>
          <a:p>
            <a:r>
              <a:rPr lang="fr-FR" sz="1400" dirty="0"/>
              <a:t>La procédure concerne :</a:t>
            </a:r>
          </a:p>
          <a:p>
            <a:pPr marL="342900" indent="-342900">
              <a:buFont typeface="Wingdings" panose="05000000000000000000" pitchFamily="2" charset="2"/>
              <a:buChar char="Ø"/>
            </a:pPr>
            <a:r>
              <a:rPr lang="fr-FR" sz="1400" dirty="0"/>
              <a:t>Les stagiaires et titulaires qui rentrent dans le champ des bénéficiaires de l’obligation d’emploi ;</a:t>
            </a:r>
          </a:p>
          <a:p>
            <a:pPr marL="342900" indent="-342900">
              <a:buFont typeface="Wingdings" panose="05000000000000000000" pitchFamily="2" charset="2"/>
              <a:buChar char="Ø"/>
            </a:pPr>
            <a:r>
              <a:rPr lang="fr-FR" sz="1400" dirty="0"/>
              <a:t>Les personnels ayant un conjoint bénéficiaire de l’obligation d’emploi ou ayant un enfant reconnu handicapé ou atteint d’un maladie grave, ou dont l’enfant à charge est en situation de handicap et hors d’état de subvenir à ses besoins en raison de son invalidité, quel que soit son âge.</a:t>
            </a:r>
          </a:p>
          <a:p>
            <a:endParaRPr lang="fr-FR" sz="1400" dirty="0"/>
          </a:p>
          <a:p>
            <a:r>
              <a:rPr lang="fr-FR" sz="1400" b="1" u="sng" dirty="0"/>
              <a:t>Bonification possible de 1000 points après avis du MCTR </a:t>
            </a:r>
            <a:r>
              <a:rPr lang="fr-FR" sz="1400" dirty="0"/>
              <a:t>: il convient de déposer un dossier auprès de la DPE au plus tard le 3</a:t>
            </a:r>
            <a:r>
              <a:rPr lang="fr-FR" sz="1400" b="1" dirty="0"/>
              <a:t> décembre 2024 </a:t>
            </a:r>
            <a:r>
              <a:rPr lang="fr-FR" sz="1400" dirty="0"/>
              <a:t>cachet de la poste faisant foi.</a:t>
            </a:r>
          </a:p>
          <a:p>
            <a:endParaRPr lang="fr-FR" sz="1400" dirty="0"/>
          </a:p>
          <a:p>
            <a:r>
              <a:rPr lang="fr-FR" sz="1400" b="1" u="sng" dirty="0"/>
              <a:t>Bonification de 100 points</a:t>
            </a:r>
            <a:r>
              <a:rPr lang="fr-FR" sz="1400" b="1" dirty="0"/>
              <a:t> </a:t>
            </a:r>
            <a:r>
              <a:rPr lang="fr-FR" sz="1400" dirty="0"/>
              <a:t>pour les seuls bénéficiaires de l’obligation d’emploi (non cumulable avec la bonification de 1000 points).</a:t>
            </a:r>
          </a:p>
        </p:txBody>
      </p:sp>
    </p:spTree>
    <p:extLst>
      <p:ext uri="{BB962C8B-B14F-4D97-AF65-F5344CB8AC3E}">
        <p14:creationId xmlns:p14="http://schemas.microsoft.com/office/powerpoint/2010/main" val="3634317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Demandes formulées dans le cadre de la reconnaissance du centre des intérêts matériels et moraux (CIMM)</a:t>
            </a: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19</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251520" y="2283718"/>
            <a:ext cx="8424000" cy="1600438"/>
          </a:xfrm>
          <a:prstGeom prst="rect">
            <a:avLst/>
          </a:prstGeom>
          <a:noFill/>
        </p:spPr>
        <p:txBody>
          <a:bodyPr wrap="square" rtlCol="0">
            <a:spAutoFit/>
          </a:bodyPr>
          <a:lstStyle/>
          <a:p>
            <a:pPr marL="285750" indent="-285750">
              <a:buFont typeface="Wingdings" panose="05000000000000000000" pitchFamily="2" charset="2"/>
              <a:buChar char="F"/>
            </a:pPr>
            <a:r>
              <a:rPr lang="fr-FR" sz="1400" dirty="0"/>
              <a:t>Sont concernées les demandes formulées pour les académies de la Guadeloupe, la Guyane, la Martinique, Mayotte et La Réunion.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Agents concernés : ceux qui peuvent justifier de la présence de leur CIMM dans une de ces académies.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1000 pts pour le vœu formulé en rang 1 qui correspond à l’académie du CIMM.</a:t>
            </a:r>
          </a:p>
        </p:txBody>
      </p:sp>
    </p:spTree>
    <p:extLst>
      <p:ext uri="{BB962C8B-B14F-4D97-AF65-F5344CB8AC3E}">
        <p14:creationId xmlns:p14="http://schemas.microsoft.com/office/powerpoint/2010/main" val="26635149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Intervenants</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620000"/>
            <a:ext cx="8424000" cy="1200329"/>
          </a:xfrm>
          <a:prstGeom prst="rect">
            <a:avLst/>
          </a:prstGeom>
          <a:noFill/>
        </p:spPr>
        <p:txBody>
          <a:bodyPr wrap="square" rtlCol="0">
            <a:spAutoFit/>
          </a:bodyPr>
          <a:lstStyle/>
          <a:p>
            <a:pPr marL="285750" indent="-285750">
              <a:buFont typeface="Wingdings" panose="05000000000000000000" pitchFamily="2" charset="2"/>
              <a:buChar char="F"/>
            </a:pPr>
            <a:r>
              <a:rPr lang="fr-FR" dirty="0" err="1"/>
              <a:t>Audray</a:t>
            </a:r>
            <a:r>
              <a:rPr lang="fr-FR" dirty="0"/>
              <a:t> CHOLLIER, directrice adjointe</a:t>
            </a:r>
          </a:p>
          <a:p>
            <a:pPr marL="285750" indent="-285750">
              <a:buFont typeface="Wingdings" panose="05000000000000000000" pitchFamily="2" charset="2"/>
              <a:buChar char="F"/>
            </a:pPr>
            <a:r>
              <a:rPr lang="fr-FR" dirty="0"/>
              <a:t>Bertrand DUCASSE, chef du bureau transversal </a:t>
            </a:r>
          </a:p>
          <a:p>
            <a:endParaRPr lang="fr-FR" dirty="0"/>
          </a:p>
          <a:p>
            <a:endParaRPr lang="fr-FR" dirty="0"/>
          </a:p>
        </p:txBody>
      </p:sp>
    </p:spTree>
    <p:extLst>
      <p:ext uri="{BB962C8B-B14F-4D97-AF65-F5344CB8AC3E}">
        <p14:creationId xmlns:p14="http://schemas.microsoft.com/office/powerpoint/2010/main" val="27578537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Procédure d’extension</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20</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419622"/>
            <a:ext cx="8424000" cy="2677656"/>
          </a:xfrm>
          <a:prstGeom prst="rect">
            <a:avLst/>
          </a:prstGeom>
          <a:noFill/>
        </p:spPr>
        <p:txBody>
          <a:bodyPr wrap="square" rtlCol="0">
            <a:spAutoFit/>
          </a:bodyPr>
          <a:lstStyle/>
          <a:p>
            <a:pPr marL="285750" indent="-285750">
              <a:buFont typeface="Wingdings" panose="05000000000000000000" pitchFamily="2" charset="2"/>
              <a:buChar char="F"/>
            </a:pPr>
            <a:r>
              <a:rPr lang="fr-FR" sz="1400" dirty="0">
                <a:sym typeface="Wingdings" panose="05000000000000000000" pitchFamily="2" charset="2"/>
              </a:rPr>
              <a:t>En tant que participants obligatoires au mouvement inter-académique, les personnels stagiaires doivent impérativement recevoir une affectation dans une académie. Aussi, s’ils n’obtiennent pas satisfaction sur leurs vœux formulés, leur demande est traitée selon la procédure d’extension en examinant successivement les académies selon un ordre défini (cf. table d’extension).</a:t>
            </a:r>
          </a:p>
          <a:p>
            <a:pPr marL="285750" indent="-285750">
              <a:buFont typeface="Wingdings" panose="05000000000000000000" pitchFamily="2" charset="2"/>
              <a:buChar char="F"/>
            </a:pPr>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L’extension s’effectue à partir du premier vœu formulé avec le barème le moins élevé retenu, quel que soit le nombre de vœux formulés, et ne comporte aucune bonification attachée à un vœu spécifique. </a:t>
            </a:r>
          </a:p>
          <a:p>
            <a:pPr marL="285750" indent="-285750">
              <a:buFont typeface="Wingdings" panose="05000000000000000000" pitchFamily="2" charset="2"/>
              <a:buChar char="F"/>
            </a:pPr>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Il est recommandé, si les stagiaires n’ont aucune bonification, de formuler un maximum d’académie en réalisant leur propre table d’extension.</a:t>
            </a:r>
            <a:endParaRPr lang="fr-FR" sz="1400" dirty="0"/>
          </a:p>
        </p:txBody>
      </p:sp>
    </p:spTree>
    <p:extLst>
      <p:ext uri="{BB962C8B-B14F-4D97-AF65-F5344CB8AC3E}">
        <p14:creationId xmlns:p14="http://schemas.microsoft.com/office/powerpoint/2010/main" val="22522644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Exemple de procédure d’extension</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21</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419622"/>
            <a:ext cx="8424000" cy="2246769"/>
          </a:xfrm>
          <a:prstGeom prst="rect">
            <a:avLst/>
          </a:prstGeom>
          <a:noFill/>
        </p:spPr>
        <p:txBody>
          <a:bodyPr wrap="square" rtlCol="0">
            <a:spAutoFit/>
          </a:bodyPr>
          <a:lstStyle/>
          <a:p>
            <a:r>
              <a:rPr lang="fr-FR" sz="1400" dirty="0"/>
              <a:t>Je suis stagiaire dans l’académie de Bordeaux au 01/09/2024. Je souhaite faire 5 vœux dans l’ordre suivant :</a:t>
            </a:r>
          </a:p>
          <a:p>
            <a:pPr marL="342900" indent="-342900">
              <a:buFont typeface="+mj-lt"/>
              <a:buAutoNum type="arabicPeriod"/>
            </a:pPr>
            <a:r>
              <a:rPr lang="fr-FR" sz="1400" dirty="0"/>
              <a:t> Académie de Bordeaux</a:t>
            </a:r>
          </a:p>
          <a:p>
            <a:pPr marL="342900" indent="-342900">
              <a:buFont typeface="+mj-lt"/>
              <a:buAutoNum type="arabicPeriod"/>
            </a:pPr>
            <a:r>
              <a:rPr lang="fr-FR" sz="1400" dirty="0"/>
              <a:t> Académie de Poitiers</a:t>
            </a:r>
          </a:p>
          <a:p>
            <a:pPr marL="342900" indent="-342900">
              <a:buFont typeface="+mj-lt"/>
              <a:buAutoNum type="arabicPeriod"/>
            </a:pPr>
            <a:r>
              <a:rPr lang="fr-FR" sz="1400" dirty="0"/>
              <a:t> Académie de Limoges</a:t>
            </a:r>
          </a:p>
          <a:p>
            <a:pPr marL="342900" indent="-342900">
              <a:buFont typeface="+mj-lt"/>
              <a:buAutoNum type="arabicPeriod"/>
            </a:pPr>
            <a:r>
              <a:rPr lang="fr-FR" sz="1400" dirty="0"/>
              <a:t> Académie de Toulouse</a:t>
            </a:r>
          </a:p>
          <a:p>
            <a:pPr marL="342900" indent="-342900">
              <a:buFont typeface="+mj-lt"/>
              <a:buAutoNum type="arabicPeriod"/>
            </a:pPr>
            <a:r>
              <a:rPr lang="fr-FR" sz="1400" dirty="0"/>
              <a:t> Académie de Paris.  </a:t>
            </a:r>
          </a:p>
          <a:p>
            <a:endParaRPr lang="fr-FR" sz="1400" dirty="0"/>
          </a:p>
          <a:p>
            <a:endParaRPr lang="fr-FR" sz="1400" dirty="0"/>
          </a:p>
          <a:p>
            <a:r>
              <a:rPr lang="fr-FR" sz="1400" dirty="0"/>
              <a:t>En fonction de ma situation personnelle, mon barème est le suivant :</a:t>
            </a:r>
          </a:p>
        </p:txBody>
      </p:sp>
    </p:spTree>
    <p:extLst>
      <p:ext uri="{BB962C8B-B14F-4D97-AF65-F5344CB8AC3E}">
        <p14:creationId xmlns:p14="http://schemas.microsoft.com/office/powerpoint/2010/main" val="39674348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Exemple de procédure d’extension (suite)</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22</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419622"/>
            <a:ext cx="8424000" cy="369332"/>
          </a:xfrm>
          <a:prstGeom prst="rect">
            <a:avLst/>
          </a:prstGeom>
          <a:noFill/>
        </p:spPr>
        <p:txBody>
          <a:bodyPr wrap="square" rtlCol="0">
            <a:spAutoFit/>
          </a:bodyPr>
          <a:lstStyle/>
          <a:p>
            <a:endParaRPr lang="fr-FR" dirty="0"/>
          </a:p>
        </p:txBody>
      </p:sp>
      <p:graphicFrame>
        <p:nvGraphicFramePr>
          <p:cNvPr id="5" name="Tableau 4">
            <a:extLst>
              <a:ext uri="{FF2B5EF4-FFF2-40B4-BE49-F238E27FC236}">
                <a16:creationId xmlns:a16="http://schemas.microsoft.com/office/drawing/2014/main" id="{A45647C1-D60B-447B-9062-061F5035E40D}"/>
              </a:ext>
            </a:extLst>
          </p:cNvPr>
          <p:cNvGraphicFramePr>
            <a:graphicFrameLocks noGrp="1"/>
          </p:cNvGraphicFramePr>
          <p:nvPr>
            <p:extLst>
              <p:ext uri="{D42A27DB-BD31-4B8C-83A1-F6EECF244321}">
                <p14:modId xmlns:p14="http://schemas.microsoft.com/office/powerpoint/2010/main" val="3724401785"/>
              </p:ext>
            </p:extLst>
          </p:nvPr>
        </p:nvGraphicFramePr>
        <p:xfrm>
          <a:off x="359998" y="1347615"/>
          <a:ext cx="8532480" cy="3542465"/>
        </p:xfrm>
        <a:graphic>
          <a:graphicData uri="http://schemas.openxmlformats.org/drawingml/2006/table">
            <a:tbl>
              <a:tblPr firstRow="1" bandRow="1">
                <a:tableStyleId>{21E4AEA4-8DFA-4A89-87EB-49C32662AFE0}</a:tableStyleId>
              </a:tblPr>
              <a:tblGrid>
                <a:gridCol w="4788066">
                  <a:extLst>
                    <a:ext uri="{9D8B030D-6E8A-4147-A177-3AD203B41FA5}">
                      <a16:colId xmlns:a16="http://schemas.microsoft.com/office/drawing/2014/main" val="3349669122"/>
                    </a:ext>
                  </a:extLst>
                </a:gridCol>
                <a:gridCol w="1224136">
                  <a:extLst>
                    <a:ext uri="{9D8B030D-6E8A-4147-A177-3AD203B41FA5}">
                      <a16:colId xmlns:a16="http://schemas.microsoft.com/office/drawing/2014/main" val="697931405"/>
                    </a:ext>
                  </a:extLst>
                </a:gridCol>
                <a:gridCol w="1224136">
                  <a:extLst>
                    <a:ext uri="{9D8B030D-6E8A-4147-A177-3AD203B41FA5}">
                      <a16:colId xmlns:a16="http://schemas.microsoft.com/office/drawing/2014/main" val="3760596047"/>
                    </a:ext>
                  </a:extLst>
                </a:gridCol>
                <a:gridCol w="1296142">
                  <a:extLst>
                    <a:ext uri="{9D8B030D-6E8A-4147-A177-3AD203B41FA5}">
                      <a16:colId xmlns:a16="http://schemas.microsoft.com/office/drawing/2014/main" val="4279489788"/>
                    </a:ext>
                  </a:extLst>
                </a:gridCol>
              </a:tblGrid>
              <a:tr h="403500">
                <a:tc>
                  <a:txBody>
                    <a:bodyPr/>
                    <a:lstStyle/>
                    <a:p>
                      <a:pPr algn="ctr"/>
                      <a:r>
                        <a:rPr lang="fr-FR" sz="1100" dirty="0"/>
                        <a:t>Eléments de barème</a:t>
                      </a:r>
                    </a:p>
                  </a:txBody>
                  <a:tcPr/>
                </a:tc>
                <a:tc>
                  <a:txBody>
                    <a:bodyPr/>
                    <a:lstStyle/>
                    <a:p>
                      <a:pPr algn="ctr"/>
                      <a:r>
                        <a:rPr lang="fr-FR" sz="1100" dirty="0"/>
                        <a:t>Bordeaux</a:t>
                      </a:r>
                    </a:p>
                  </a:txBody>
                  <a:tcPr/>
                </a:tc>
                <a:tc>
                  <a:txBody>
                    <a:bodyPr/>
                    <a:lstStyle/>
                    <a:p>
                      <a:pPr algn="ctr"/>
                      <a:r>
                        <a:rPr lang="fr-FR" sz="1100" dirty="0"/>
                        <a:t>Poitiers/Limoges/Toulouse</a:t>
                      </a:r>
                    </a:p>
                  </a:txBody>
                  <a:tcPr/>
                </a:tc>
                <a:tc>
                  <a:txBody>
                    <a:bodyPr/>
                    <a:lstStyle/>
                    <a:p>
                      <a:pPr algn="ctr"/>
                      <a:r>
                        <a:rPr lang="fr-FR" sz="1100" dirty="0"/>
                        <a:t>Paris</a:t>
                      </a:r>
                    </a:p>
                  </a:txBody>
                  <a:tcPr/>
                </a:tc>
                <a:extLst>
                  <a:ext uri="{0D108BD9-81ED-4DB2-BD59-A6C34878D82A}">
                    <a16:rowId xmlns:a16="http://schemas.microsoft.com/office/drawing/2014/main" val="1103808430"/>
                  </a:ext>
                </a:extLst>
              </a:tr>
              <a:tr h="277396">
                <a:tc>
                  <a:txBody>
                    <a:bodyPr/>
                    <a:lstStyle/>
                    <a:p>
                      <a:r>
                        <a:rPr lang="fr-FR" sz="1000" dirty="0"/>
                        <a:t>Ancienneté de service (échelon) : 1</a:t>
                      </a:r>
                      <a:r>
                        <a:rPr lang="fr-FR" sz="1000" baseline="30000" dirty="0"/>
                        <a:t>er</a:t>
                      </a:r>
                      <a:r>
                        <a:rPr lang="fr-FR" sz="1000" dirty="0"/>
                        <a:t> échelon</a:t>
                      </a:r>
                    </a:p>
                  </a:txBody>
                  <a:tcPr/>
                </a:tc>
                <a:tc>
                  <a:txBody>
                    <a:bodyPr/>
                    <a:lstStyle/>
                    <a:p>
                      <a:pPr algn="ctr"/>
                      <a:r>
                        <a:rPr lang="fr-FR" sz="1000" dirty="0"/>
                        <a:t>14 points</a:t>
                      </a:r>
                    </a:p>
                  </a:txBody>
                  <a:tcPr/>
                </a:tc>
                <a:tc>
                  <a:txBody>
                    <a:bodyPr/>
                    <a:lstStyle/>
                    <a:p>
                      <a:pPr algn="ctr"/>
                      <a:r>
                        <a:rPr lang="fr-FR" sz="1000" dirty="0"/>
                        <a:t>14 points</a:t>
                      </a:r>
                    </a:p>
                  </a:txBody>
                  <a:tcPr/>
                </a:tc>
                <a:tc>
                  <a:txBody>
                    <a:bodyPr/>
                    <a:lstStyle/>
                    <a:p>
                      <a:pPr algn="ctr"/>
                      <a:r>
                        <a:rPr lang="fr-FR" sz="1000" dirty="0"/>
                        <a:t>14 points</a:t>
                      </a:r>
                    </a:p>
                  </a:txBody>
                  <a:tcPr/>
                </a:tc>
                <a:extLst>
                  <a:ext uri="{0D108BD9-81ED-4DB2-BD59-A6C34878D82A}">
                    <a16:rowId xmlns:a16="http://schemas.microsoft.com/office/drawing/2014/main" val="37728197"/>
                  </a:ext>
                </a:extLst>
              </a:tr>
              <a:tr h="272358">
                <a:tc>
                  <a:txBody>
                    <a:bodyPr/>
                    <a:lstStyle/>
                    <a:p>
                      <a:r>
                        <a:rPr lang="fr-FR" sz="1000" dirty="0"/>
                        <a:t>Académie de stage : Bordeaux – Affectation au collège de Lacanau 33</a:t>
                      </a:r>
                    </a:p>
                  </a:txBody>
                  <a:tcPr/>
                </a:tc>
                <a:tc>
                  <a:txBody>
                    <a:bodyPr/>
                    <a:lstStyle/>
                    <a:p>
                      <a:pPr algn="ctr"/>
                      <a:r>
                        <a:rPr lang="fr-FR" sz="1000" dirty="0"/>
                        <a:t>0,1 point</a:t>
                      </a:r>
                    </a:p>
                  </a:txBody>
                  <a:tcPr/>
                </a:tc>
                <a:tc>
                  <a:txBody>
                    <a:bodyPr/>
                    <a:lstStyle/>
                    <a:p>
                      <a:pPr algn="ctr"/>
                      <a:r>
                        <a:rPr lang="fr-FR" sz="1000" dirty="0"/>
                        <a:t>0 point</a:t>
                      </a:r>
                    </a:p>
                  </a:txBody>
                  <a:tcPr/>
                </a:tc>
                <a:tc>
                  <a:txBody>
                    <a:bodyPr/>
                    <a:lstStyle/>
                    <a:p>
                      <a:pPr algn="ctr"/>
                      <a:r>
                        <a:rPr lang="fr-FR" sz="1000" dirty="0"/>
                        <a:t>0 point</a:t>
                      </a:r>
                    </a:p>
                  </a:txBody>
                  <a:tcPr/>
                </a:tc>
                <a:extLst>
                  <a:ext uri="{0D108BD9-81ED-4DB2-BD59-A6C34878D82A}">
                    <a16:rowId xmlns:a16="http://schemas.microsoft.com/office/drawing/2014/main" val="1030875716"/>
                  </a:ext>
                </a:extLst>
              </a:tr>
              <a:tr h="512473">
                <a:tc>
                  <a:txBody>
                    <a:bodyPr/>
                    <a:lstStyle/>
                    <a:p>
                      <a:r>
                        <a:rPr lang="fr-FR" sz="1000" dirty="0"/>
                        <a:t>Je ne justifie pas de services antérieurs de non-titulaire. Je choisis dès cette année d’utiliser la bonification des 10 points pour l’académie de Bordeaux</a:t>
                      </a:r>
                    </a:p>
                  </a:txBody>
                  <a:tcPr/>
                </a:tc>
                <a:tc>
                  <a:txBody>
                    <a:bodyPr/>
                    <a:lstStyle/>
                    <a:p>
                      <a:pPr algn="ctr"/>
                      <a:r>
                        <a:rPr lang="fr-FR" sz="1000" dirty="0"/>
                        <a:t>10 points</a:t>
                      </a:r>
                    </a:p>
                  </a:txBody>
                  <a:tcPr/>
                </a:tc>
                <a:tc>
                  <a:txBody>
                    <a:bodyPr/>
                    <a:lstStyle/>
                    <a:p>
                      <a:pPr algn="ctr"/>
                      <a:r>
                        <a:rPr lang="fr-FR" sz="1000" dirty="0"/>
                        <a:t>0 point</a:t>
                      </a:r>
                    </a:p>
                  </a:txBody>
                  <a:tcPr/>
                </a:tc>
                <a:tc>
                  <a:txBody>
                    <a:bodyPr/>
                    <a:lstStyle/>
                    <a:p>
                      <a:pPr algn="ctr"/>
                      <a:r>
                        <a:rPr lang="fr-FR" sz="1000" dirty="0"/>
                        <a:t>0 point</a:t>
                      </a:r>
                    </a:p>
                  </a:txBody>
                  <a:tcPr/>
                </a:tc>
                <a:extLst>
                  <a:ext uri="{0D108BD9-81ED-4DB2-BD59-A6C34878D82A}">
                    <a16:rowId xmlns:a16="http://schemas.microsoft.com/office/drawing/2014/main" val="193414347"/>
                  </a:ext>
                </a:extLst>
              </a:tr>
              <a:tr h="605871">
                <a:tc>
                  <a:txBody>
                    <a:bodyPr/>
                    <a:lstStyle/>
                    <a:p>
                      <a:r>
                        <a:rPr lang="fr-FR" sz="1000" dirty="0"/>
                        <a:t>Rapprochement de conjoints : Je suis pacsé depuis le 10/07/2024 et mon conjoint exerce une activité professionnelle dans le Lot et Garonne depuis Mars 2024.</a:t>
                      </a:r>
                    </a:p>
                    <a:p>
                      <a:r>
                        <a:rPr lang="fr-FR" sz="1000" dirty="0"/>
                        <a:t>(Rappel : l’académie de Bordeaux doit être formulée en 1</a:t>
                      </a:r>
                      <a:r>
                        <a:rPr lang="fr-FR" sz="1000" baseline="30000" dirty="0"/>
                        <a:t>er</a:t>
                      </a:r>
                      <a:r>
                        <a:rPr lang="fr-FR" sz="1000" dirty="0"/>
                        <a:t> vœu pour déclencher les points).</a:t>
                      </a:r>
                    </a:p>
                  </a:txBody>
                  <a:tcPr/>
                </a:tc>
                <a:tc>
                  <a:txBody>
                    <a:bodyPr/>
                    <a:lstStyle/>
                    <a:p>
                      <a:pPr algn="ctr"/>
                      <a:endParaRPr lang="fr-FR" sz="1000" dirty="0"/>
                    </a:p>
                    <a:p>
                      <a:pPr algn="ctr"/>
                      <a:endParaRPr lang="fr-FR" sz="1000" dirty="0"/>
                    </a:p>
                    <a:p>
                      <a:pPr algn="ctr"/>
                      <a:r>
                        <a:rPr lang="fr-FR" sz="1000" dirty="0"/>
                        <a:t>150,2 points</a:t>
                      </a:r>
                    </a:p>
                  </a:txBody>
                  <a:tcPr/>
                </a:tc>
                <a:tc>
                  <a:txBody>
                    <a:bodyPr/>
                    <a:lstStyle/>
                    <a:p>
                      <a:pPr algn="ctr"/>
                      <a:endParaRPr lang="fr-FR" sz="1000" dirty="0"/>
                    </a:p>
                    <a:p>
                      <a:pPr algn="ctr"/>
                      <a:endParaRPr lang="fr-FR" sz="1000" dirty="0"/>
                    </a:p>
                    <a:p>
                      <a:pPr algn="ctr"/>
                      <a:r>
                        <a:rPr lang="fr-FR" sz="1000" dirty="0"/>
                        <a:t>150,2 points</a:t>
                      </a:r>
                    </a:p>
                  </a:txBody>
                  <a:tcPr/>
                </a:tc>
                <a:tc>
                  <a:txBody>
                    <a:bodyPr/>
                    <a:lstStyle/>
                    <a:p>
                      <a:pPr algn="ctr"/>
                      <a:endParaRPr lang="fr-FR" sz="1000" dirty="0"/>
                    </a:p>
                    <a:p>
                      <a:pPr algn="ctr"/>
                      <a:endParaRPr lang="fr-FR" sz="1000" dirty="0"/>
                    </a:p>
                    <a:p>
                      <a:pPr algn="ctr"/>
                      <a:r>
                        <a:rPr lang="fr-FR" sz="1000" dirty="0"/>
                        <a:t>0 point</a:t>
                      </a:r>
                    </a:p>
                  </a:txBody>
                  <a:tcPr/>
                </a:tc>
                <a:extLst>
                  <a:ext uri="{0D108BD9-81ED-4DB2-BD59-A6C34878D82A}">
                    <a16:rowId xmlns:a16="http://schemas.microsoft.com/office/drawing/2014/main" val="1913606118"/>
                  </a:ext>
                </a:extLst>
              </a:tr>
              <a:tr h="400026">
                <a:tc>
                  <a:txBody>
                    <a:bodyPr/>
                    <a:lstStyle/>
                    <a:p>
                      <a:r>
                        <a:rPr lang="fr-FR" sz="1000" dirty="0"/>
                        <a:t>Mon conjoint exerce dans le Lot et Garonne 47. Nous sommes séparés au titre de l’année scolaire 2024/2025.</a:t>
                      </a:r>
                    </a:p>
                  </a:txBody>
                  <a:tcPr/>
                </a:tc>
                <a:tc>
                  <a:txBody>
                    <a:bodyPr/>
                    <a:lstStyle/>
                    <a:p>
                      <a:pPr algn="ctr"/>
                      <a:r>
                        <a:rPr lang="fr-FR" sz="1000" dirty="0"/>
                        <a:t>190 points</a:t>
                      </a:r>
                    </a:p>
                  </a:txBody>
                  <a:tcPr/>
                </a:tc>
                <a:tc>
                  <a:txBody>
                    <a:bodyPr/>
                    <a:lstStyle/>
                    <a:p>
                      <a:pPr algn="ctr"/>
                      <a:r>
                        <a:rPr lang="fr-FR" sz="1000" dirty="0"/>
                        <a:t>190 points</a:t>
                      </a:r>
                    </a:p>
                  </a:txBody>
                  <a:tcPr/>
                </a:tc>
                <a:tc>
                  <a:txBody>
                    <a:bodyPr/>
                    <a:lstStyle/>
                    <a:p>
                      <a:pPr algn="ctr"/>
                      <a:r>
                        <a:rPr lang="fr-FR" sz="1000" dirty="0"/>
                        <a:t>0 point</a:t>
                      </a:r>
                    </a:p>
                  </a:txBody>
                  <a:tcPr/>
                </a:tc>
                <a:extLst>
                  <a:ext uri="{0D108BD9-81ED-4DB2-BD59-A6C34878D82A}">
                    <a16:rowId xmlns:a16="http://schemas.microsoft.com/office/drawing/2014/main" val="3164328752"/>
                  </a:ext>
                </a:extLst>
              </a:tr>
              <a:tr h="400026">
                <a:tc>
                  <a:txBody>
                    <a:bodyPr/>
                    <a:lstStyle/>
                    <a:p>
                      <a:r>
                        <a:rPr lang="fr-FR" sz="1000" dirty="0"/>
                        <a:t>Pas d’enfant donc pas de points supplémentaires au rapprochement de conjoints.</a:t>
                      </a:r>
                    </a:p>
                  </a:txBody>
                  <a:tcPr/>
                </a:tc>
                <a:tc>
                  <a:txBody>
                    <a:bodyPr/>
                    <a:lstStyle/>
                    <a:p>
                      <a:pPr algn="ctr"/>
                      <a:r>
                        <a:rPr lang="fr-FR" sz="1000" dirty="0"/>
                        <a:t>0 point</a:t>
                      </a:r>
                    </a:p>
                  </a:txBody>
                  <a:tcPr/>
                </a:tc>
                <a:tc>
                  <a:txBody>
                    <a:bodyPr/>
                    <a:lstStyle/>
                    <a:p>
                      <a:pPr algn="ctr"/>
                      <a:r>
                        <a:rPr lang="fr-FR" sz="1000" dirty="0"/>
                        <a:t>0 point</a:t>
                      </a:r>
                    </a:p>
                  </a:txBody>
                  <a:tcPr/>
                </a:tc>
                <a:tc>
                  <a:txBody>
                    <a:bodyPr/>
                    <a:lstStyle/>
                    <a:p>
                      <a:pPr algn="ctr"/>
                      <a:r>
                        <a:rPr lang="fr-FR" sz="1000" dirty="0"/>
                        <a:t>0 point</a:t>
                      </a:r>
                    </a:p>
                  </a:txBody>
                  <a:tcPr/>
                </a:tc>
                <a:extLst>
                  <a:ext uri="{0D108BD9-81ED-4DB2-BD59-A6C34878D82A}">
                    <a16:rowId xmlns:a16="http://schemas.microsoft.com/office/drawing/2014/main" val="3176088729"/>
                  </a:ext>
                </a:extLst>
              </a:tr>
              <a:tr h="400026">
                <a:tc>
                  <a:txBody>
                    <a:bodyPr/>
                    <a:lstStyle/>
                    <a:p>
                      <a:pPr algn="r"/>
                      <a:r>
                        <a:rPr lang="fr-FR" sz="1000" b="1" dirty="0"/>
                        <a:t>Total</a:t>
                      </a:r>
                    </a:p>
                  </a:txBody>
                  <a:tcPr/>
                </a:tc>
                <a:tc>
                  <a:txBody>
                    <a:bodyPr/>
                    <a:lstStyle/>
                    <a:p>
                      <a:pPr algn="ctr"/>
                      <a:r>
                        <a:rPr lang="fr-FR" sz="1000" b="1" dirty="0"/>
                        <a:t>364,3 points</a:t>
                      </a:r>
                    </a:p>
                  </a:txBody>
                  <a:tcPr/>
                </a:tc>
                <a:tc>
                  <a:txBody>
                    <a:bodyPr/>
                    <a:lstStyle/>
                    <a:p>
                      <a:pPr algn="ctr"/>
                      <a:r>
                        <a:rPr lang="fr-FR" sz="1000" b="1"/>
                        <a:t>354,2 </a:t>
                      </a:r>
                      <a:r>
                        <a:rPr lang="fr-FR" sz="1000" b="1" dirty="0"/>
                        <a:t>points</a:t>
                      </a:r>
                    </a:p>
                  </a:txBody>
                  <a:tcPr/>
                </a:tc>
                <a:tc>
                  <a:txBody>
                    <a:bodyPr/>
                    <a:lstStyle/>
                    <a:p>
                      <a:pPr algn="ctr"/>
                      <a:r>
                        <a:rPr lang="fr-FR" sz="1000" b="1" dirty="0"/>
                        <a:t>14 points</a:t>
                      </a:r>
                    </a:p>
                  </a:txBody>
                  <a:tcPr/>
                </a:tc>
                <a:extLst>
                  <a:ext uri="{0D108BD9-81ED-4DB2-BD59-A6C34878D82A}">
                    <a16:rowId xmlns:a16="http://schemas.microsoft.com/office/drawing/2014/main" val="3903951661"/>
                  </a:ext>
                </a:extLst>
              </a:tr>
            </a:tbl>
          </a:graphicData>
        </a:graphic>
      </p:graphicFrame>
    </p:spTree>
    <p:extLst>
      <p:ext uri="{BB962C8B-B14F-4D97-AF65-F5344CB8AC3E}">
        <p14:creationId xmlns:p14="http://schemas.microsoft.com/office/powerpoint/2010/main" val="5741044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Exemple de procédure d’extension (suite)</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23</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419622"/>
            <a:ext cx="8424000" cy="2462213"/>
          </a:xfrm>
          <a:prstGeom prst="rect">
            <a:avLst/>
          </a:prstGeom>
          <a:noFill/>
        </p:spPr>
        <p:txBody>
          <a:bodyPr wrap="square" rtlCol="0">
            <a:spAutoFit/>
          </a:bodyPr>
          <a:lstStyle/>
          <a:p>
            <a:r>
              <a:rPr lang="fr-FR" sz="1400" dirty="0"/>
              <a:t>Mon barème ne me permet malheureusement pas de rentrer dans les académies demandées. C’est donc le principe de l’extension qui s’applique.</a:t>
            </a:r>
          </a:p>
          <a:p>
            <a:endParaRPr lang="fr-FR" sz="1400" dirty="0"/>
          </a:p>
          <a:p>
            <a:r>
              <a:rPr lang="fr-FR" sz="1400" dirty="0"/>
              <a:t>La table d’extension démarre à partir du 1</a:t>
            </a:r>
            <a:r>
              <a:rPr lang="fr-FR" sz="1400" baseline="30000" dirty="0"/>
              <a:t>er</a:t>
            </a:r>
            <a:r>
              <a:rPr lang="fr-FR" sz="1400" dirty="0"/>
              <a:t> vœu (Bordeaux), avec le barème le plus petit sur les vœux formulés (celui de Paris, soit 14 points). Ma mutation va être examinée sur les vœux suivants : Bordeaux, Poitiers, Toulouse, Limoges, Orléans-Tours, Nantes, Montpellier, Versailles, </a:t>
            </a:r>
            <a:r>
              <a:rPr lang="fr-FR" sz="1400" i="1" dirty="0"/>
              <a:t>Paris</a:t>
            </a:r>
            <a:r>
              <a:rPr lang="fr-FR" sz="1400" dirty="0"/>
              <a:t>, Créteil, Clermont Ferrand, Aix-Marseille, Nice, Rennes, Normandie, Amiens, Lille, Dijon, Lyon, Grenoble, Reims, Nancy-Metz, Strasbourg, Besançon.</a:t>
            </a:r>
          </a:p>
          <a:p>
            <a:endParaRPr lang="fr-FR" sz="1400" dirty="0"/>
          </a:p>
          <a:p>
            <a:r>
              <a:rPr lang="fr-FR" sz="1400" dirty="0"/>
              <a:t>Si je n’avais formulé que l’académie de Bordeaux et les académies limitrophes, l’extension aurait été la même MAIS ma mutation aurait été étudiée avec le barème de 354,2 pts. </a:t>
            </a:r>
          </a:p>
        </p:txBody>
      </p:sp>
    </p:spTree>
    <p:extLst>
      <p:ext uri="{BB962C8B-B14F-4D97-AF65-F5344CB8AC3E}">
        <p14:creationId xmlns:p14="http://schemas.microsoft.com/office/powerpoint/2010/main" val="31715015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Table d’extension</a:t>
            </a:r>
          </a:p>
        </p:txBody>
      </p:sp>
      <p:sp>
        <p:nvSpPr>
          <p:cNvPr id="20" name="Espace réservé de la date 19"/>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750" b="1" i="0" u="none" strike="noStrike" kern="1200" cap="all" spc="0" normalizeH="0" baseline="0" noProof="0" dirty="0">
              <a:ln>
                <a:noFill/>
              </a:ln>
              <a:solidFill>
                <a:srgbClr val="000000"/>
              </a:solidFill>
              <a:effectLst/>
              <a:uLnTx/>
              <a:uFillTx/>
              <a:latin typeface="Marianne"/>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750" b="1" i="0" u="none" strike="noStrike" kern="1200" cap="all" spc="0" normalizeH="0" baseline="0" noProof="0" dirty="0">
              <a:ln>
                <a:noFill/>
              </a:ln>
              <a:solidFill>
                <a:srgbClr val="000000"/>
              </a:solidFill>
              <a:effectLst/>
              <a:uLnTx/>
              <a:uFillTx/>
              <a:latin typeface="Marianne"/>
              <a:ea typeface="+mn-ea"/>
              <a:cs typeface="+mn-cs"/>
            </a:endParaRPr>
          </a:p>
        </p:txBody>
      </p:sp>
      <p:sp>
        <p:nvSpPr>
          <p:cNvPr id="21" name="Espace réservé du pied de page 20"/>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750" b="1" i="0" u="none" strike="noStrike" kern="1200" cap="none" spc="0" normalizeH="0" baseline="0" noProof="0" dirty="0">
                <a:ln>
                  <a:noFill/>
                </a:ln>
                <a:solidFill>
                  <a:srgbClr val="000000"/>
                </a:solidFill>
                <a:effectLst/>
                <a:uLnTx/>
                <a:uFillTx/>
                <a:latin typeface="Marianne"/>
                <a:ea typeface="+mn-ea"/>
                <a:cs typeface="+mn-cs"/>
              </a:rPr>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pic>
        <p:nvPicPr>
          <p:cNvPr id="3" name="Image 2">
            <a:extLst>
              <a:ext uri="{FF2B5EF4-FFF2-40B4-BE49-F238E27FC236}">
                <a16:creationId xmlns:a16="http://schemas.microsoft.com/office/drawing/2014/main" id="{63E74A30-37E0-4EA5-80D1-11F52BABD740}"/>
              </a:ext>
            </a:extLst>
          </p:cNvPr>
          <p:cNvPicPr>
            <a:picLocks noChangeAspect="1"/>
          </p:cNvPicPr>
          <p:nvPr/>
        </p:nvPicPr>
        <p:blipFill>
          <a:blip r:embed="rId2"/>
          <a:stretch>
            <a:fillRect/>
          </a:stretch>
        </p:blipFill>
        <p:spPr>
          <a:xfrm>
            <a:off x="1475656" y="1233795"/>
            <a:ext cx="6336047" cy="3498196"/>
          </a:xfrm>
          <a:prstGeom prst="rect">
            <a:avLst/>
          </a:prstGeom>
        </p:spPr>
      </p:pic>
    </p:spTree>
    <p:extLst>
      <p:ext uri="{BB962C8B-B14F-4D97-AF65-F5344CB8AC3E}">
        <p14:creationId xmlns:p14="http://schemas.microsoft.com/office/powerpoint/2010/main" val="17035994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Mouvement spécifique national</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25</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23528" y="1381178"/>
            <a:ext cx="8424000" cy="2462213"/>
          </a:xfrm>
          <a:prstGeom prst="rect">
            <a:avLst/>
          </a:prstGeom>
          <a:noFill/>
        </p:spPr>
        <p:txBody>
          <a:bodyPr wrap="square" rtlCol="0">
            <a:spAutoFit/>
          </a:bodyPr>
          <a:lstStyle/>
          <a:p>
            <a:pPr marL="285750" indent="-285750">
              <a:buFont typeface="Wingdings" panose="05000000000000000000" pitchFamily="2" charset="2"/>
              <a:buChar char="F"/>
            </a:pPr>
            <a:r>
              <a:rPr lang="fr-FR" sz="1400" dirty="0">
                <a:sym typeface="Wingdings" panose="05000000000000000000" pitchFamily="2" charset="2"/>
              </a:rPr>
              <a:t>Mouvement sur poste à compétence particulière (CPGE, Directeur Délégué aux Formations Professionnelles et Technologiques…), hors barème –mutation qualitative.</a:t>
            </a:r>
          </a:p>
          <a:p>
            <a:pPr marL="285750" indent="-285750">
              <a:buFont typeface="Wingdings" panose="05000000000000000000" pitchFamily="2" charset="2"/>
              <a:buChar char="F"/>
            </a:pPr>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Du 6 novembre 2024 à 12 heures au 27 novembre 2024 à 12 heures : Formulation des vœux.</a:t>
            </a:r>
          </a:p>
          <a:p>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Les candidats doivent mettre à jour leur CV sur I-Prof, rédiger en ligne de lettre de motivation explicitant leur démarche, joindre le dernier rapport d’inspection ou le dernier compte rendu de rendez-vous de carrière sous forme numérisée.</a:t>
            </a:r>
          </a:p>
          <a:p>
            <a:pPr marL="285750" indent="-285750">
              <a:buFont typeface="Wingdings" panose="05000000000000000000" pitchFamily="2" charset="2"/>
              <a:buChar char="F"/>
            </a:pPr>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La sélection des candidats est réalisée par l’Inspection Générale qui s’appuie sur les avis des acteurs académiques.</a:t>
            </a:r>
          </a:p>
        </p:txBody>
      </p:sp>
    </p:spTree>
    <p:extLst>
      <p:ext uri="{BB962C8B-B14F-4D97-AF65-F5344CB8AC3E}">
        <p14:creationId xmlns:p14="http://schemas.microsoft.com/office/powerpoint/2010/main" val="28568346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Mouvement Postes particuliers (POP)</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26</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347614"/>
            <a:ext cx="8424000" cy="2246769"/>
          </a:xfrm>
          <a:prstGeom prst="rect">
            <a:avLst/>
          </a:prstGeom>
          <a:noFill/>
        </p:spPr>
        <p:txBody>
          <a:bodyPr wrap="square" rtlCol="0">
            <a:spAutoFit/>
          </a:bodyPr>
          <a:lstStyle/>
          <a:p>
            <a:pPr marL="285750" indent="-285750">
              <a:buFont typeface="Wingdings" panose="05000000000000000000" pitchFamily="2" charset="2"/>
              <a:buChar char="F"/>
            </a:pPr>
            <a:r>
              <a:rPr lang="fr-FR" sz="1400" dirty="0">
                <a:sym typeface="Wingdings" panose="05000000000000000000" pitchFamily="2" charset="2"/>
              </a:rPr>
              <a:t>Mouvement sur POP : hors barème – mutation qualitative.</a:t>
            </a:r>
          </a:p>
          <a:p>
            <a:pPr marL="285750" indent="-285750">
              <a:buFont typeface="Wingdings" panose="05000000000000000000" pitchFamily="2" charset="2"/>
              <a:buChar char="F"/>
            </a:pPr>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Du 6 novembre 2024 à 12 heures au 27 novembre 2024 à 12 heures : Formulation des vœux. </a:t>
            </a:r>
          </a:p>
          <a:p>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Les candidats doivent mettre à jour leur CV sur I-Prof, adresser au chef d’établissement leur lettre de motivation explicitant leur démarche et joindre le dernier rapport d’inspection ou le dernier compte rendu de rendez-vous de carrière sous forme numérisée.</a:t>
            </a:r>
          </a:p>
          <a:p>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sym typeface="Wingdings" panose="05000000000000000000" pitchFamily="2" charset="2"/>
              </a:rPr>
              <a:t>La sélection des candidats est réalisée par la DGRH après avis et classement des candidatures après avis des acteurs académiques.</a:t>
            </a:r>
          </a:p>
        </p:txBody>
      </p:sp>
    </p:spTree>
    <p:extLst>
      <p:ext uri="{BB962C8B-B14F-4D97-AF65-F5344CB8AC3E}">
        <p14:creationId xmlns:p14="http://schemas.microsoft.com/office/powerpoint/2010/main" val="42787571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Information sur la titularisation</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27</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347614"/>
            <a:ext cx="8424000" cy="2117503"/>
          </a:xfrm>
          <a:prstGeom prst="rect">
            <a:avLst/>
          </a:prstGeom>
          <a:noFill/>
        </p:spPr>
        <p:txBody>
          <a:bodyPr wrap="square" rtlCol="0">
            <a:spAutoFit/>
          </a:bodyPr>
          <a:lstStyle/>
          <a:p>
            <a:r>
              <a:rPr lang="fr-FR" sz="1400" dirty="0">
                <a:sym typeface="Wingdings" panose="05000000000000000000" pitchFamily="2" charset="2"/>
              </a:rPr>
              <a:t>La mutation des stagiaires est subordonnée à leur titularisation.</a:t>
            </a:r>
          </a:p>
          <a:p>
            <a:endParaRPr lang="fr-FR" sz="1400" dirty="0">
              <a:sym typeface="Wingdings" panose="05000000000000000000" pitchFamily="2" charset="2"/>
            </a:endParaRPr>
          </a:p>
          <a:p>
            <a:pPr>
              <a:lnSpc>
                <a:spcPct val="90000"/>
              </a:lnSpc>
            </a:pPr>
            <a:r>
              <a:rPr lang="fr-FR" altLang="fr-FR" sz="1400" dirty="0"/>
              <a:t>En conséquence, les stagiaires </a:t>
            </a:r>
            <a:r>
              <a:rPr lang="fr-FR" altLang="fr-FR" sz="1400" u="sng" dirty="0"/>
              <a:t>non titularisés</a:t>
            </a:r>
            <a:r>
              <a:rPr lang="fr-FR" altLang="fr-FR" sz="1400" dirty="0"/>
              <a:t> au 01/09/2025 verront leurs mutations (inter et intra-académique) annulées pour l’un des 3 motifs suivants :</a:t>
            </a:r>
          </a:p>
          <a:p>
            <a:pPr>
              <a:lnSpc>
                <a:spcPct val="90000"/>
              </a:lnSpc>
            </a:pPr>
            <a:endParaRPr lang="fr-FR" altLang="fr-FR" sz="1400" dirty="0"/>
          </a:p>
          <a:p>
            <a:pPr>
              <a:lnSpc>
                <a:spcPct val="90000"/>
              </a:lnSpc>
              <a:buFont typeface="Wingdings" panose="05000000000000000000" pitchFamily="2" charset="2"/>
              <a:buChar char="Ø"/>
            </a:pPr>
            <a:r>
              <a:rPr lang="fr-FR" altLang="fr-FR" sz="1400" dirty="0"/>
              <a:t> Non évalué </a:t>
            </a:r>
          </a:p>
          <a:p>
            <a:pPr>
              <a:lnSpc>
                <a:spcPct val="90000"/>
              </a:lnSpc>
              <a:buFont typeface="Wingdings" panose="05000000000000000000" pitchFamily="2" charset="2"/>
              <a:buChar char="Ø"/>
            </a:pPr>
            <a:r>
              <a:rPr lang="fr-FR" altLang="fr-FR" sz="1400" dirty="0"/>
              <a:t> Ajourné </a:t>
            </a:r>
          </a:p>
          <a:p>
            <a:pPr>
              <a:lnSpc>
                <a:spcPct val="90000"/>
              </a:lnSpc>
              <a:buFont typeface="Wingdings" panose="05000000000000000000" pitchFamily="2" charset="2"/>
              <a:buChar char="Ø"/>
            </a:pPr>
            <a:r>
              <a:rPr lang="fr-FR" altLang="fr-FR" sz="1400" dirty="0"/>
              <a:t> Refus définitif de titularisation</a:t>
            </a:r>
          </a:p>
          <a:p>
            <a:endParaRPr lang="fr-FR" sz="1400" dirty="0">
              <a:sym typeface="Wingdings" panose="05000000000000000000" pitchFamily="2" charset="2"/>
            </a:endParaRPr>
          </a:p>
          <a:p>
            <a:r>
              <a:rPr lang="fr-FR" sz="1400" dirty="0">
                <a:sym typeface="Wingdings" panose="05000000000000000000" pitchFamily="2" charset="2"/>
              </a:rPr>
              <a:t>Un courrier d’information sera adressé par la DPE pour les en informer.</a:t>
            </a:r>
          </a:p>
        </p:txBody>
      </p:sp>
    </p:spTree>
    <p:extLst>
      <p:ext uri="{BB962C8B-B14F-4D97-AF65-F5344CB8AC3E}">
        <p14:creationId xmlns:p14="http://schemas.microsoft.com/office/powerpoint/2010/main" val="29530289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203598"/>
            <a:ext cx="8424000" cy="1944136"/>
          </a:xfrm>
        </p:spPr>
        <p:txBody>
          <a:bodyPr/>
          <a:lstStyle/>
          <a:p>
            <a:pPr algn="ctr"/>
            <a:r>
              <a:rPr lang="fr-FR" altLang="fr-FR" sz="2800" dirty="0"/>
              <a:t>Rectorat de Bordeaux</a:t>
            </a:r>
            <a:br>
              <a:rPr lang="fr-FR" altLang="fr-FR" sz="2800" dirty="0"/>
            </a:br>
            <a:r>
              <a:rPr lang="fr-FR" altLang="fr-FR" sz="2800" dirty="0"/>
              <a:t>Direction des personnels enseignants</a:t>
            </a:r>
            <a:br>
              <a:rPr lang="fr-FR" altLang="fr-FR" sz="2800" dirty="0"/>
            </a:br>
            <a:r>
              <a:rPr lang="fr-FR" altLang="fr-FR" sz="2800" dirty="0"/>
              <a:t>5, rue Joseph </a:t>
            </a:r>
            <a:r>
              <a:rPr lang="fr-FR" altLang="fr-FR" sz="2800" dirty="0" err="1"/>
              <a:t>Carayon</a:t>
            </a:r>
            <a:r>
              <a:rPr lang="fr-FR" altLang="fr-FR" sz="2800" dirty="0"/>
              <a:t>-Latour</a:t>
            </a:r>
            <a:br>
              <a:rPr lang="fr-FR" altLang="fr-FR" sz="2800" dirty="0"/>
            </a:br>
            <a:r>
              <a:rPr lang="fr-FR" altLang="fr-FR" sz="2800" dirty="0"/>
              <a:t>CS 81499</a:t>
            </a:r>
            <a:br>
              <a:rPr lang="fr-FR" altLang="fr-FR" sz="2800" dirty="0"/>
            </a:br>
            <a:r>
              <a:rPr lang="fr-FR" altLang="fr-FR" sz="2800" dirty="0"/>
              <a:t>33060 Bordeaux Cedex </a:t>
            </a:r>
            <a:br>
              <a:rPr lang="fr-FR" altLang="fr-FR" sz="2800" dirty="0"/>
            </a:b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28</a:t>
            </a:fld>
            <a:endParaRPr lang="fr-FR" dirty="0"/>
          </a:p>
        </p:txBody>
      </p:sp>
    </p:spTree>
    <p:extLst>
      <p:ext uri="{BB962C8B-B14F-4D97-AF65-F5344CB8AC3E}">
        <p14:creationId xmlns:p14="http://schemas.microsoft.com/office/powerpoint/2010/main" val="39958248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Le mouvement national à gestion déconcentrée (MNGD)</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3</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620000"/>
            <a:ext cx="8424000" cy="2092881"/>
          </a:xfrm>
          <a:prstGeom prst="rect">
            <a:avLst/>
          </a:prstGeom>
          <a:noFill/>
        </p:spPr>
        <p:txBody>
          <a:bodyPr wrap="square" rtlCol="0">
            <a:spAutoFit/>
          </a:bodyPr>
          <a:lstStyle/>
          <a:p>
            <a:endParaRPr lang="fr-FR" sz="1400" dirty="0"/>
          </a:p>
          <a:p>
            <a:r>
              <a:rPr lang="fr-FR" sz="1400" dirty="0"/>
              <a:t>Il comprend deux phases : </a:t>
            </a:r>
          </a:p>
          <a:p>
            <a:endParaRPr lang="fr-FR" sz="1400" dirty="0"/>
          </a:p>
          <a:p>
            <a:pPr marL="285750" indent="-285750">
              <a:buFont typeface="Wingdings" panose="05000000000000000000" pitchFamily="2" charset="2"/>
              <a:buChar char="F"/>
            </a:pPr>
            <a:r>
              <a:rPr lang="fr-FR" sz="1400" dirty="0"/>
              <a:t>Une phase inter-académique qui permet d’obtenir une première affectation en académie pour les stagiaires ou de changer d’académie pour les personnels titulaires ;</a:t>
            </a:r>
          </a:p>
          <a:p>
            <a:endParaRPr lang="fr-FR" sz="1400" dirty="0"/>
          </a:p>
          <a:p>
            <a:pPr marL="285750" indent="-285750">
              <a:buFont typeface="Wingdings" panose="05000000000000000000" pitchFamily="2" charset="2"/>
              <a:buChar char="F"/>
            </a:pPr>
            <a:r>
              <a:rPr lang="fr-FR" sz="1400" dirty="0"/>
              <a:t>Une phase intra-académique qui permet d’obtenir un poste fixe dans l’académie – en établissement ou en zone de remplacement (ZR).</a:t>
            </a:r>
          </a:p>
          <a:p>
            <a:endParaRPr lang="fr-FR" dirty="0"/>
          </a:p>
        </p:txBody>
      </p:sp>
    </p:spTree>
    <p:extLst>
      <p:ext uri="{BB962C8B-B14F-4D97-AF65-F5344CB8AC3E}">
        <p14:creationId xmlns:p14="http://schemas.microsoft.com/office/powerpoint/2010/main" val="19342634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Textes de référence</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4</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563638"/>
            <a:ext cx="8424000" cy="2092881"/>
          </a:xfrm>
          <a:prstGeom prst="rect">
            <a:avLst/>
          </a:prstGeom>
          <a:noFill/>
        </p:spPr>
        <p:txBody>
          <a:bodyPr wrap="square" rtlCol="0">
            <a:spAutoFit/>
          </a:bodyPr>
          <a:lstStyle/>
          <a:p>
            <a:pPr marL="285750" indent="-285750">
              <a:buFont typeface="Wingdings" panose="05000000000000000000" pitchFamily="2" charset="2"/>
              <a:buChar char="F"/>
            </a:pPr>
            <a:r>
              <a:rPr lang="fr-FR" sz="1400" dirty="0">
                <a:sym typeface="Wingdings" panose="05000000000000000000" pitchFamily="2" charset="2"/>
              </a:rPr>
              <a:t>Lignes directrices de gestion ministérielle relatives à la mobilité des personnels de l’Education nationale, de la Jeunesse et des Sports du 22 octobre 2024 publiées au Bulletin Officiel spécial n°5 du 31 octobre 2024.</a:t>
            </a:r>
          </a:p>
          <a:p>
            <a:pPr marL="285750" indent="-285750">
              <a:buFont typeface="Wingdings" panose="05000000000000000000" pitchFamily="2" charset="2"/>
              <a:buChar char="F"/>
            </a:pPr>
            <a:endParaRPr lang="fr-FR" sz="1400" dirty="0">
              <a:sym typeface="Wingdings" panose="05000000000000000000" pitchFamily="2" charset="2"/>
            </a:endParaRPr>
          </a:p>
          <a:p>
            <a:pPr marL="285750" indent="-285750">
              <a:buFont typeface="Wingdings" panose="05000000000000000000" pitchFamily="2" charset="2"/>
              <a:buChar char="F"/>
            </a:pPr>
            <a:r>
              <a:rPr lang="fr-FR" sz="1400" dirty="0"/>
              <a:t>Arrêté rectoral du 4 novembre 2024 fixant pour l’académie de Bordeaux le calendrier des opérations du mouvement inter-académique 2025.</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Circulaire académique du 4 novembre 2024.</a:t>
            </a:r>
          </a:p>
          <a:p>
            <a:endParaRPr lang="fr-FR" dirty="0"/>
          </a:p>
        </p:txBody>
      </p:sp>
    </p:spTree>
    <p:extLst>
      <p:ext uri="{BB962C8B-B14F-4D97-AF65-F5344CB8AC3E}">
        <p14:creationId xmlns:p14="http://schemas.microsoft.com/office/powerpoint/2010/main" val="7220951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Formulation des demandes de mutation et accueil</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5</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491630"/>
            <a:ext cx="8424000" cy="2462213"/>
          </a:xfrm>
          <a:prstGeom prst="rect">
            <a:avLst/>
          </a:prstGeom>
          <a:noFill/>
        </p:spPr>
        <p:txBody>
          <a:bodyPr wrap="square" rtlCol="0">
            <a:spAutoFit/>
          </a:bodyPr>
          <a:lstStyle/>
          <a:p>
            <a:pPr marL="285750" indent="-285750">
              <a:buFont typeface="Wingdings" panose="05000000000000000000" pitchFamily="2" charset="2"/>
              <a:buChar char="F"/>
            </a:pPr>
            <a:r>
              <a:rPr lang="fr-FR" sz="1400" dirty="0">
                <a:cs typeface="Arial" panose="020B0604020202020204" pitchFamily="34" charset="0"/>
              </a:rPr>
              <a:t>Exclusivement par l’outil de gestion I-prof rubrique Services/Siam (via le portail ARENA)</a:t>
            </a:r>
          </a:p>
          <a:p>
            <a:pPr marL="285750" indent="-285750">
              <a:buFont typeface="Wingdings" panose="05000000000000000000" pitchFamily="2" charset="2"/>
              <a:buChar char="F"/>
            </a:pPr>
            <a:endParaRPr lang="fr-FR" sz="1400" dirty="0">
              <a:cs typeface="Arial" panose="020B0604020202020204" pitchFamily="34" charset="0"/>
            </a:endParaRPr>
          </a:p>
          <a:p>
            <a:pPr marL="285750" indent="-285750">
              <a:buFont typeface="Wingdings" panose="05000000000000000000" pitchFamily="2" charset="2"/>
              <a:buChar char="F"/>
            </a:pPr>
            <a:r>
              <a:rPr lang="fr-FR" sz="1400" dirty="0">
                <a:cs typeface="Arial" panose="020B0604020202020204" pitchFamily="34" charset="0"/>
              </a:rPr>
              <a:t>Ouverture du 6 novembre 2024 à 12 heures au 27 novembre 2024 à 12 heures</a:t>
            </a:r>
          </a:p>
          <a:p>
            <a:pPr marL="285750" indent="-285750">
              <a:buFont typeface="Wingdings" panose="05000000000000000000" pitchFamily="2" charset="2"/>
              <a:buChar char="F"/>
            </a:pPr>
            <a:endParaRPr lang="fr-FR" sz="1400" dirty="0">
              <a:cs typeface="Arial" panose="020B0604020202020204" pitchFamily="34" charset="0"/>
            </a:endParaRPr>
          </a:p>
          <a:p>
            <a:pPr marL="285750" indent="-285750">
              <a:buFont typeface="Wingdings" panose="05000000000000000000" pitchFamily="2" charset="2"/>
              <a:buChar char="F"/>
            </a:pPr>
            <a:r>
              <a:rPr lang="fr-FR" sz="1400" dirty="0">
                <a:cs typeface="Arial" panose="020B0604020202020204" pitchFamily="34" charset="0"/>
              </a:rPr>
              <a:t>Cellule « INFO-MOBILITE » : </a:t>
            </a:r>
          </a:p>
          <a:p>
            <a:pPr marL="285750" indent="-285750">
              <a:buFont typeface="Wingdings" panose="05000000000000000000" pitchFamily="2" charset="2"/>
              <a:buChar char="F"/>
            </a:pPr>
            <a:endParaRPr lang="fr-FR" sz="1400" dirty="0">
              <a:cs typeface="Arial" panose="020B0604020202020204" pitchFamily="34" charset="0"/>
            </a:endParaRPr>
          </a:p>
          <a:p>
            <a:pPr marL="285750" indent="-285750">
              <a:buFont typeface="Wingdings" panose="05000000000000000000" pitchFamily="2" charset="2"/>
              <a:buChar char=""/>
            </a:pPr>
            <a:r>
              <a:rPr lang="fr-FR" sz="1400" dirty="0">
                <a:cs typeface="Arial" panose="020B0604020202020204" pitchFamily="34" charset="0"/>
              </a:rPr>
              <a:t>Ouverture du service ministériel d’aide et de conseil personnalisé du 5 novembre 2024 au 27 novembre 2024 au 01.55.55.44.45 </a:t>
            </a:r>
          </a:p>
          <a:p>
            <a:pPr marL="285750" indent="-285750">
              <a:buFont typeface="Wingdings" panose="05000000000000000000" pitchFamily="2" charset="2"/>
              <a:buChar char=""/>
            </a:pPr>
            <a:endParaRPr lang="fr-FR" sz="1400" dirty="0">
              <a:cs typeface="Arial" panose="020B0604020202020204" pitchFamily="34" charset="0"/>
            </a:endParaRPr>
          </a:p>
          <a:p>
            <a:r>
              <a:rPr lang="fr-FR" sz="1400" dirty="0">
                <a:cs typeface="Arial" panose="020B0604020202020204" pitchFamily="34" charset="0"/>
                <a:sym typeface="Wingdings" panose="05000000000000000000" pitchFamily="2" charset="2"/>
              </a:rPr>
              <a:t> </a:t>
            </a:r>
            <a:r>
              <a:rPr lang="fr-FR" sz="1400" dirty="0">
                <a:cs typeface="Arial" panose="020B0604020202020204" pitchFamily="34" charset="0"/>
              </a:rPr>
              <a:t>A partir du 27 novembre 2024 (après-midi), ouverture de la cellule académique au 05.57.57.35.50 </a:t>
            </a:r>
          </a:p>
        </p:txBody>
      </p:sp>
    </p:spTree>
    <p:extLst>
      <p:ext uri="{BB962C8B-B14F-4D97-AF65-F5344CB8AC3E}">
        <p14:creationId xmlns:p14="http://schemas.microsoft.com/office/powerpoint/2010/main" val="4921501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453D09A-8791-4259-A456-99363FE27395}"/>
              </a:ext>
            </a:extLst>
          </p:cNvPr>
          <p:cNvSpPr txBox="1"/>
          <p:nvPr/>
        </p:nvSpPr>
        <p:spPr>
          <a:xfrm>
            <a:off x="359999" y="1381178"/>
            <a:ext cx="8424000" cy="3662541"/>
          </a:xfrm>
          <a:prstGeom prst="rect">
            <a:avLst/>
          </a:prstGeom>
          <a:noFill/>
        </p:spPr>
        <p:txBody>
          <a:bodyPr wrap="square" rtlCol="0">
            <a:spAutoFit/>
          </a:bodyPr>
          <a:lstStyle/>
          <a:p>
            <a:pPr marL="285750" indent="-285750">
              <a:buFont typeface="Wingdings" panose="05000000000000000000" pitchFamily="2" charset="2"/>
              <a:buChar char="F"/>
            </a:pPr>
            <a:r>
              <a:rPr lang="fr-FR" sz="1400" b="1" dirty="0"/>
              <a:t>Le 28 novembre 2024 </a:t>
            </a:r>
            <a:r>
              <a:rPr lang="fr-FR" sz="1400" dirty="0"/>
              <a:t>: Téléchargement des confirmations individuelles de demande de mutation directement par les participants (impression, vérification, joindre les pièces justificatives et la remettre à son chef d’établissement qui vérifie les pièces jointes, la vise et la retourne à la DPE)</a:t>
            </a:r>
          </a:p>
          <a:p>
            <a:pPr marL="285750" indent="-285750">
              <a:buFont typeface="Wingdings" panose="05000000000000000000" pitchFamily="2" charset="2"/>
              <a:buChar char="F"/>
            </a:pPr>
            <a:r>
              <a:rPr lang="fr-FR" sz="1400" b="1" dirty="0"/>
              <a:t>Le 3 décembre 2024 </a:t>
            </a:r>
            <a:r>
              <a:rPr lang="fr-FR" sz="1400" dirty="0"/>
              <a:t>: Date limite de réception par la DPE des confirmations signées accompagnées des pièces justificatives</a:t>
            </a:r>
          </a:p>
          <a:p>
            <a:pPr marL="285750" indent="-285750">
              <a:buFont typeface="Wingdings" panose="05000000000000000000" pitchFamily="2" charset="2"/>
              <a:buChar char="F"/>
            </a:pPr>
            <a:r>
              <a:rPr lang="fr-FR" sz="1400" b="1" dirty="0"/>
              <a:t>Le 3 décembre 2024 </a:t>
            </a:r>
            <a:r>
              <a:rPr lang="fr-FR" sz="1400" dirty="0"/>
              <a:t>: Date limite de réception des dossiers au titre du handicap auprès du médecin conseiller technique du recteur</a:t>
            </a:r>
          </a:p>
          <a:p>
            <a:pPr marL="285750" indent="-285750">
              <a:buFont typeface="Wingdings" panose="05000000000000000000" pitchFamily="2" charset="2"/>
              <a:buChar char="F"/>
            </a:pPr>
            <a:r>
              <a:rPr lang="fr-FR" sz="1400" b="1" dirty="0"/>
              <a:t>Du 4 décembre 2024 au 9 janvier 2025 </a:t>
            </a:r>
            <a:r>
              <a:rPr lang="fr-FR" sz="1400" dirty="0"/>
              <a:t>: Traitement et contrôle des demandes par les gestionnaires de la DPE</a:t>
            </a:r>
          </a:p>
          <a:p>
            <a:pPr marL="285750" indent="-285750">
              <a:buFont typeface="Wingdings" panose="05000000000000000000" pitchFamily="2" charset="2"/>
              <a:buChar char="F"/>
            </a:pPr>
            <a:r>
              <a:rPr lang="fr-FR" sz="1400" b="1" dirty="0"/>
              <a:t>Du 10 au 30 janvier 2025 </a:t>
            </a:r>
            <a:r>
              <a:rPr lang="fr-FR" sz="1400" dirty="0"/>
              <a:t>: Affichage des barèmes retenus sur SIAM</a:t>
            </a:r>
          </a:p>
          <a:p>
            <a:pPr marL="285750" indent="-285750">
              <a:buFont typeface="Wingdings" panose="05000000000000000000" pitchFamily="2" charset="2"/>
              <a:buChar char="F"/>
            </a:pPr>
            <a:r>
              <a:rPr lang="fr-FR" sz="1400" b="1" dirty="0"/>
              <a:t>Jusqu’au 27 janvier 2025 </a:t>
            </a:r>
            <a:r>
              <a:rPr lang="fr-FR" sz="1400" dirty="0"/>
              <a:t>: Contestation possible des candidats et prise en compte des modifications et pièces complémentaires</a:t>
            </a:r>
          </a:p>
          <a:p>
            <a:pPr marL="285750" indent="-285750">
              <a:buFont typeface="Wingdings" panose="05000000000000000000" pitchFamily="2" charset="2"/>
              <a:buChar char="F"/>
            </a:pPr>
            <a:r>
              <a:rPr lang="fr-FR" sz="1400" b="1" dirty="0"/>
              <a:t>Le 12 mars 2025 </a:t>
            </a:r>
            <a:r>
              <a:rPr lang="fr-FR" sz="1400" dirty="0"/>
              <a:t>: Résultat du mouvement</a:t>
            </a:r>
          </a:p>
          <a:p>
            <a:pPr marL="285750" indent="-285750">
              <a:buFont typeface="Wingdings" panose="05000000000000000000" pitchFamily="2" charset="2"/>
              <a:buChar char="F"/>
            </a:pPr>
            <a:endParaRPr lang="fr-FR" dirty="0"/>
          </a:p>
          <a:p>
            <a:endParaRPr lang="fr-FR" dirty="0">
              <a:cs typeface="Arial" panose="020B0604020202020204" pitchFamily="34" charset="0"/>
            </a:endParaRPr>
          </a:p>
        </p:txBody>
      </p:sp>
      <p:sp>
        <p:nvSpPr>
          <p:cNvPr id="2" name="Titre 1"/>
          <p:cNvSpPr>
            <a:spLocks noGrp="1"/>
          </p:cNvSpPr>
          <p:nvPr>
            <p:ph type="title"/>
          </p:nvPr>
        </p:nvSpPr>
        <p:spPr/>
        <p:txBody>
          <a:bodyPr/>
          <a:lstStyle/>
          <a:p>
            <a:r>
              <a:rPr lang="fr-FR" dirty="0">
                <a:cs typeface="Arial" panose="020B0604020202020204" pitchFamily="34" charset="0"/>
              </a:rPr>
              <a:t>Calendrier des opérations</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6</a:t>
            </a:fld>
            <a:endParaRPr lang="fr-FR" dirty="0"/>
          </a:p>
        </p:txBody>
      </p:sp>
    </p:spTree>
    <p:extLst>
      <p:ext uri="{BB962C8B-B14F-4D97-AF65-F5344CB8AC3E}">
        <p14:creationId xmlns:p14="http://schemas.microsoft.com/office/powerpoint/2010/main" val="25773934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cs typeface="Arial" panose="020B0604020202020204" pitchFamily="34" charset="0"/>
              </a:rPr>
              <a:t>Les vœux</a:t>
            </a: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7</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381178"/>
            <a:ext cx="8424000" cy="1661993"/>
          </a:xfrm>
          <a:prstGeom prst="rect">
            <a:avLst/>
          </a:prstGeom>
          <a:noFill/>
        </p:spPr>
        <p:txBody>
          <a:bodyPr wrap="square" rtlCol="0">
            <a:spAutoFit/>
          </a:bodyPr>
          <a:lstStyle/>
          <a:p>
            <a:pPr marL="285750" indent="-285750">
              <a:buFont typeface="Wingdings" panose="05000000000000000000" pitchFamily="2" charset="2"/>
              <a:buChar char="F"/>
            </a:pPr>
            <a:r>
              <a:rPr lang="fr-FR" sz="1400" dirty="0"/>
              <a:t>Mouvement inter-académique : </a:t>
            </a:r>
            <a:r>
              <a:rPr lang="fr-FR" sz="1400" b="1" dirty="0"/>
              <a:t>31 vœux </a:t>
            </a:r>
            <a:r>
              <a:rPr lang="fr-FR" sz="1400" dirty="0"/>
              <a:t>possibles (uniquement des académies)</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Mouvement spécifique national : </a:t>
            </a:r>
            <a:r>
              <a:rPr lang="fr-FR" sz="1400" b="1" dirty="0"/>
              <a:t>15 vœux </a:t>
            </a:r>
            <a:r>
              <a:rPr lang="fr-FR" sz="1400" dirty="0"/>
              <a:t>possibles (tout type de vœux)</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t>Mouvement postes particuliers (POP) : </a:t>
            </a:r>
            <a:r>
              <a:rPr lang="fr-FR" sz="1400" b="1" dirty="0"/>
              <a:t>15 vœux </a:t>
            </a:r>
            <a:r>
              <a:rPr lang="fr-FR" sz="1400" dirty="0"/>
              <a:t>possibles (uniquement des vœux établissement)</a:t>
            </a:r>
          </a:p>
          <a:p>
            <a:pPr marL="285750" indent="-285750">
              <a:buFont typeface="Wingdings" panose="05000000000000000000" pitchFamily="2" charset="2"/>
              <a:buChar char="F"/>
            </a:pPr>
            <a:endParaRPr lang="fr-FR" dirty="0"/>
          </a:p>
        </p:txBody>
      </p:sp>
    </p:spTree>
    <p:extLst>
      <p:ext uri="{BB962C8B-B14F-4D97-AF65-F5344CB8AC3E}">
        <p14:creationId xmlns:p14="http://schemas.microsoft.com/office/powerpoint/2010/main" val="14728682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Eléments de barème pris en compte pour les stagiaires </a:t>
            </a:r>
            <a:br>
              <a:rPr lang="fr-FR" dirty="0"/>
            </a:b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8</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779662"/>
            <a:ext cx="8424000" cy="3447098"/>
          </a:xfrm>
          <a:prstGeom prst="rect">
            <a:avLst/>
          </a:prstGeom>
          <a:noFill/>
        </p:spPr>
        <p:txBody>
          <a:bodyPr wrap="square" rtlCol="0">
            <a:spAutoFit/>
          </a:bodyPr>
          <a:lstStyle/>
          <a:p>
            <a:pPr marL="285750" indent="-285750">
              <a:buFont typeface="Wingdings" panose="05000000000000000000" pitchFamily="2" charset="2"/>
              <a:buChar char="F"/>
            </a:pPr>
            <a:r>
              <a:rPr lang="fr-FR" sz="1400" dirty="0"/>
              <a:t>7 points par échelon acquis au 01/09/2024 par classement (14 points forfaitaires du 1</a:t>
            </a:r>
            <a:r>
              <a:rPr lang="fr-FR" sz="1400" baseline="30000" dirty="0"/>
              <a:t>er</a:t>
            </a:r>
            <a:r>
              <a:rPr lang="fr-FR" sz="1400" dirty="0"/>
              <a:t> au 2</a:t>
            </a:r>
            <a:r>
              <a:rPr lang="fr-FR" sz="1400" baseline="30000" dirty="0"/>
              <a:t>ème</a:t>
            </a:r>
            <a:r>
              <a:rPr lang="fr-FR" sz="1400" dirty="0"/>
              <a:t> échelon) ;</a:t>
            </a:r>
          </a:p>
          <a:p>
            <a:pPr marL="285750" indent="-285750">
              <a:buFont typeface="Wingdings" panose="05000000000000000000" pitchFamily="2" charset="2"/>
              <a:buChar char="F"/>
            </a:pPr>
            <a:r>
              <a:rPr lang="fr-FR" sz="1400" dirty="0"/>
              <a:t>Une bonification de 0,1 point est accordée pour le vœu correspondant à l’académie de stage et le vœu correspondant à l’académie d’inscription au concours de recrutement, si l’académie est différentes ;</a:t>
            </a:r>
          </a:p>
          <a:p>
            <a:pPr marL="285750" indent="-285750">
              <a:buFont typeface="Wingdings" panose="05000000000000000000" pitchFamily="2" charset="2"/>
              <a:buChar char="F"/>
            </a:pPr>
            <a:r>
              <a:rPr lang="fr-FR" sz="1400" dirty="0"/>
              <a:t>Pour les fonctionnaires stagiaires ex-enseignants contractuels du 1</a:t>
            </a:r>
            <a:r>
              <a:rPr lang="fr-FR" sz="1400" baseline="30000" dirty="0"/>
              <a:t>er</a:t>
            </a:r>
            <a:r>
              <a:rPr lang="fr-FR" sz="1400" dirty="0"/>
              <a:t> ou du 2</a:t>
            </a:r>
            <a:r>
              <a:rPr lang="fr-FR" sz="1400" baseline="30000" dirty="0"/>
              <a:t>nd</a:t>
            </a:r>
            <a:r>
              <a:rPr lang="fr-FR" sz="1400" dirty="0"/>
              <a:t> degré de l’EN, ex-CPE contractuels, ex-MAGE, ex-AED, ex-AESH ou ex-EAP et ex-contractuel de CFA, une bonification est mise en place en fonction du classement : </a:t>
            </a:r>
          </a:p>
          <a:p>
            <a:pPr marL="1200150" lvl="2" indent="-285750">
              <a:buFontTx/>
              <a:buChar char="-"/>
            </a:pPr>
            <a:r>
              <a:rPr lang="fr-FR" sz="1400" dirty="0"/>
              <a:t>150 points jusqu’au 3</a:t>
            </a:r>
            <a:r>
              <a:rPr lang="fr-FR" sz="1400" baseline="30000" dirty="0"/>
              <a:t>ème</a:t>
            </a:r>
            <a:r>
              <a:rPr lang="fr-FR" sz="1400" dirty="0"/>
              <a:t> échelon,</a:t>
            </a:r>
          </a:p>
          <a:p>
            <a:pPr marL="1200150" lvl="2" indent="-285750">
              <a:buFontTx/>
              <a:buChar char="-"/>
            </a:pPr>
            <a:r>
              <a:rPr lang="fr-FR" sz="1400" dirty="0"/>
              <a:t>165 points au 4</a:t>
            </a:r>
            <a:r>
              <a:rPr lang="fr-FR" sz="1400" baseline="30000" dirty="0"/>
              <a:t>ème</a:t>
            </a:r>
            <a:r>
              <a:rPr lang="fr-FR" sz="1400" dirty="0"/>
              <a:t> échelon,</a:t>
            </a:r>
          </a:p>
          <a:p>
            <a:pPr marL="1200150" lvl="2" indent="-285750">
              <a:buFontTx/>
              <a:buChar char="-"/>
            </a:pPr>
            <a:r>
              <a:rPr lang="fr-FR" sz="1400" dirty="0"/>
              <a:t>180 points à partir du 5</a:t>
            </a:r>
            <a:r>
              <a:rPr lang="fr-FR" sz="1400" baseline="30000" dirty="0"/>
              <a:t>ème</a:t>
            </a:r>
            <a:r>
              <a:rPr lang="fr-FR" sz="1400" dirty="0"/>
              <a:t> échelon.</a:t>
            </a:r>
          </a:p>
          <a:p>
            <a:r>
              <a:rPr lang="fr-FR" sz="1400" b="1" u="sng" dirty="0"/>
              <a:t>Justifier de service en cette qualité dont la durée, traduite en équivalent temps plein, est égale à une année scolaire au cours des deux années scolaires précédant le stage.</a:t>
            </a:r>
          </a:p>
          <a:p>
            <a:pPr marL="285750" indent="-285750">
              <a:buFont typeface="Wingdings" panose="05000000000000000000" pitchFamily="2" charset="2"/>
              <a:buChar char="F"/>
            </a:pPr>
            <a:endParaRPr lang="fr-FR" dirty="0"/>
          </a:p>
          <a:p>
            <a:pPr marL="285750" indent="-285750">
              <a:buFont typeface="Wingdings" panose="05000000000000000000" pitchFamily="2" charset="2"/>
              <a:buChar char="F"/>
            </a:pPr>
            <a:endParaRPr lang="fr-FR" dirty="0"/>
          </a:p>
        </p:txBody>
      </p:sp>
    </p:spTree>
    <p:extLst>
      <p:ext uri="{BB962C8B-B14F-4D97-AF65-F5344CB8AC3E}">
        <p14:creationId xmlns:p14="http://schemas.microsoft.com/office/powerpoint/2010/main" val="38396590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Eléments de barème pris en compte pour les stagiaires (suite) </a:t>
            </a:r>
            <a:br>
              <a:rPr lang="fr-FR" dirty="0"/>
            </a:br>
            <a:endParaRPr lang="fr-FR" dirty="0">
              <a:cs typeface="Arial" panose="020B0604020202020204" pitchFamily="34" charset="0"/>
            </a:endParaRPr>
          </a:p>
        </p:txBody>
      </p:sp>
      <p:sp>
        <p:nvSpPr>
          <p:cNvPr id="20" name="Espace réservé de la date 19"/>
          <p:cNvSpPr>
            <a:spLocks noGrp="1"/>
          </p:cNvSpPr>
          <p:nvPr>
            <p:ph type="dt" sz="half" idx="10"/>
          </p:nvPr>
        </p:nvSpPr>
        <p:spPr/>
        <p:txBody>
          <a:bodyPr/>
          <a:lstStyle/>
          <a:p>
            <a:pPr algn="r"/>
            <a:endParaRPr lang="fr-FR" cap="all" dirty="0"/>
          </a:p>
          <a:p>
            <a:pPr algn="r"/>
            <a:endParaRPr lang="fr-FR" cap="all" dirty="0"/>
          </a:p>
        </p:txBody>
      </p:sp>
      <p:sp>
        <p:nvSpPr>
          <p:cNvPr id="21" name="Espace réservé du pied de page 20"/>
          <p:cNvSpPr>
            <a:spLocks noGrp="1"/>
          </p:cNvSpPr>
          <p:nvPr>
            <p:ph type="ftr" sz="quarter" idx="11"/>
          </p:nvPr>
        </p:nvSpPr>
        <p:spPr/>
        <p:txBody>
          <a:bodyPr/>
          <a:lstStyle/>
          <a:p>
            <a:r>
              <a:rPr lang="fr-FR" dirty="0"/>
              <a:t>Direction des personnels enseignants / Rectorat de l’académie de Bordeaux</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9</a:t>
            </a:fld>
            <a:endParaRPr lang="fr-FR" dirty="0"/>
          </a:p>
        </p:txBody>
      </p:sp>
      <p:sp>
        <p:nvSpPr>
          <p:cNvPr id="4" name="ZoneTexte 3">
            <a:extLst>
              <a:ext uri="{FF2B5EF4-FFF2-40B4-BE49-F238E27FC236}">
                <a16:creationId xmlns:a16="http://schemas.microsoft.com/office/drawing/2014/main" id="{3453D09A-8791-4259-A456-99363FE27395}"/>
              </a:ext>
            </a:extLst>
          </p:cNvPr>
          <p:cNvSpPr txBox="1"/>
          <p:nvPr/>
        </p:nvSpPr>
        <p:spPr>
          <a:xfrm>
            <a:off x="359999" y="1848475"/>
            <a:ext cx="8424000" cy="1661993"/>
          </a:xfrm>
          <a:prstGeom prst="rect">
            <a:avLst/>
          </a:prstGeom>
          <a:noFill/>
        </p:spPr>
        <p:txBody>
          <a:bodyPr wrap="square" rtlCol="0">
            <a:spAutoFit/>
          </a:bodyPr>
          <a:lstStyle/>
          <a:p>
            <a:pPr marL="285750" indent="-285750">
              <a:buFont typeface="Wingdings" panose="05000000000000000000" pitchFamily="2" charset="2"/>
              <a:buChar char="F"/>
            </a:pPr>
            <a:r>
              <a:rPr lang="fr-FR" sz="1400" dirty="0">
                <a:sym typeface="Wingdings" panose="05000000000000000000" pitchFamily="2" charset="2"/>
              </a:rPr>
              <a:t>Bonification de 10 points pour les autres stagiaires accordée pour le 1</a:t>
            </a:r>
            <a:r>
              <a:rPr lang="fr-FR" sz="1400" baseline="30000" dirty="0">
                <a:sym typeface="Wingdings" panose="05000000000000000000" pitchFamily="2" charset="2"/>
              </a:rPr>
              <a:t>er</a:t>
            </a:r>
            <a:r>
              <a:rPr lang="fr-FR" sz="1400" dirty="0">
                <a:sym typeface="Wingdings" panose="05000000000000000000" pitchFamily="2" charset="2"/>
              </a:rPr>
              <a:t> vœu académique formulé, pour une seule année et au cours d’une période de 3 ans ;</a:t>
            </a:r>
          </a:p>
          <a:p>
            <a:pPr marL="285750" indent="-285750">
              <a:buFont typeface="Wingdings" panose="05000000000000000000" pitchFamily="2" charset="2"/>
              <a:buChar char="F"/>
            </a:pPr>
            <a:endParaRPr lang="fr-FR" sz="1400" dirty="0"/>
          </a:p>
          <a:p>
            <a:pPr marL="285750" indent="-285750">
              <a:buFont typeface="Wingdings" panose="05000000000000000000" pitchFamily="2" charset="2"/>
              <a:buChar char="F"/>
            </a:pPr>
            <a:r>
              <a:rPr lang="fr-FR" sz="1400" dirty="0">
                <a:sym typeface="Wingdings" panose="05000000000000000000" pitchFamily="2" charset="2"/>
              </a:rPr>
              <a:t>Stagiaires précédemment titulaires dans un autre corps que ceux des personnels enseignants, d’éducation et psychologues de l’éducation nationale : 1000 points pour l’académie correspondant à l’ancienne affectation.</a:t>
            </a:r>
            <a:endParaRPr lang="fr-FR" sz="1400" dirty="0"/>
          </a:p>
          <a:p>
            <a:pPr marL="285750" indent="-285750">
              <a:buFont typeface="Wingdings" panose="05000000000000000000" pitchFamily="2" charset="2"/>
              <a:buChar char="F"/>
            </a:pPr>
            <a:endParaRPr lang="fr-FR" dirty="0"/>
          </a:p>
        </p:txBody>
      </p:sp>
    </p:spTree>
    <p:extLst>
      <p:ext uri="{BB962C8B-B14F-4D97-AF65-F5344CB8AC3E}">
        <p14:creationId xmlns:p14="http://schemas.microsoft.com/office/powerpoint/2010/main" val="4145681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5D57C802836FCB44B44B7372FB2B7972" ma:contentTypeVersion="2" ma:contentTypeDescription="Crée un document." ma:contentTypeScope="" ma:versionID="5a60f89c127121cb1fddd53ae7c254b1">
  <xsd:schema xmlns:xsd="http://www.w3.org/2001/XMLSchema" xmlns:xs="http://www.w3.org/2001/XMLSchema" xmlns:p="http://schemas.microsoft.com/office/2006/metadata/properties" xmlns:ns2="2c7ddd52-0a06-43b1-a35c-dcb15ea2e3f4" targetNamespace="http://schemas.microsoft.com/office/2006/metadata/properties" ma:root="true" ma:fieldsID="d5f738a9b3eb3c0a5db9868b5f12e787" ns2:_="">
    <xsd:import namespace="2c7ddd52-0a06-43b1-a35c-dcb15ea2e3f4"/>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7ddd52-0a06-43b1-a35c-dcb15ea2e3f4"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escription0 xmlns="2c7ddd52-0a06-43b1-a35c-dcb15ea2e3f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A1E121-5B71-425C-AE3F-76F7511971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7ddd52-0a06-43b1-a35c-dcb15ea2e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90F7A5-CCE4-473E-B5E5-6F67D366CE71}">
  <ds:schemaRefs>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2c7ddd52-0a06-43b1-a35c-dcb15ea2e3f4"/>
    <ds:schemaRef ds:uri="http://purl.org/dc/elements/1.1/"/>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D9EB1297-7AD4-4FBB-8055-8C4B538408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MINISTÈRIEL</Template>
  <TotalTime>611</TotalTime>
  <Words>2581</Words>
  <Application>Microsoft Office PowerPoint</Application>
  <PresentationFormat>Affichage à l'écran (16:9)</PresentationFormat>
  <Paragraphs>269</Paragraphs>
  <Slides>28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28</vt:i4>
      </vt:variant>
    </vt:vector>
  </HeadingPairs>
  <TitlesOfParts>
    <vt:vector size="33" baseType="lpstr">
      <vt:lpstr>Arial</vt:lpstr>
      <vt:lpstr>Calibri</vt:lpstr>
      <vt:lpstr>Marianne</vt:lpstr>
      <vt:lpstr>Wingdings</vt:lpstr>
      <vt:lpstr>MINISTÈRIEL</vt:lpstr>
      <vt:lpstr>Présentation PowerPoint</vt:lpstr>
      <vt:lpstr>Intervenants</vt:lpstr>
      <vt:lpstr>Le mouvement national à gestion déconcentrée (MNGD)</vt:lpstr>
      <vt:lpstr>Textes de référence</vt:lpstr>
      <vt:lpstr>Formulation des demandes de mutation et accueil</vt:lpstr>
      <vt:lpstr>Calendrier des opérations</vt:lpstr>
      <vt:lpstr>Les vœux</vt:lpstr>
      <vt:lpstr>Eléments de barème pris en compte pour les stagiaires  </vt:lpstr>
      <vt:lpstr>Eléments de barème pris en compte pour les stagiaires (suite)  </vt:lpstr>
      <vt:lpstr>Demandes liées à la situation familiale</vt:lpstr>
      <vt:lpstr>Le rapprochement de conjoints, enfants et années dites de « séparation » professionnelle</vt:lpstr>
      <vt:lpstr>Le rapprochement de conjoints, enfants et années dites de « séparation » professionnelle (suite)</vt:lpstr>
      <vt:lpstr>Le rapprochement de conjoints, enfants et années dites de « séparation » professionnelle (suite)</vt:lpstr>
      <vt:lpstr>Mutation simultanée entre conjoints</vt:lpstr>
      <vt:lpstr>Autorité parentale conjointe</vt:lpstr>
      <vt:lpstr>Pièces justificatives pour les bonifications liées à la situation familiale</vt:lpstr>
      <vt:lpstr>Demandes liées à la situation personnelle</vt:lpstr>
      <vt:lpstr>Situation de handicap</vt:lpstr>
      <vt:lpstr>Demandes formulées dans le cadre de la reconnaissance du centre des intérêts matériels et moraux (CIMM)</vt:lpstr>
      <vt:lpstr>Procédure d’extension</vt:lpstr>
      <vt:lpstr>Exemple de procédure d’extension</vt:lpstr>
      <vt:lpstr>Exemple de procédure d’extension (suite)</vt:lpstr>
      <vt:lpstr>Exemple de procédure d’extension (suite)</vt:lpstr>
      <vt:lpstr>Table d’extension</vt:lpstr>
      <vt:lpstr>Mouvement spécifique national</vt:lpstr>
      <vt:lpstr>Mouvement Postes particuliers (POP)</vt:lpstr>
      <vt:lpstr>Information sur la titularisation</vt:lpstr>
      <vt:lpstr>Rectorat de Bordeaux Direction des personnels enseignants 5, rue Joseph Carayon-Latour CS 81499 33060 Bordeaux Cedex  </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16/9</dc:title>
  <dc:subject>Client</dc:subject>
  <dc:creator>Microsoft Office User</dc:creator>
  <cp:lastModifiedBy>Bertrand Ducasse</cp:lastModifiedBy>
  <cp:revision>69</cp:revision>
  <dcterms:created xsi:type="dcterms:W3CDTF">2020-07-03T12:51:20Z</dcterms:created>
  <dcterms:modified xsi:type="dcterms:W3CDTF">2024-11-11T09:38:40Z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0x010100873AB55E0CC5DA459F57F5A42893F46A005A087D358B12CA4E82A8A8BA9B8A8CF200D3544DBFAD4F664AA25DF68E6D1F0A9E00689F2856DFEDCE40890FDCED81A7DFC9005D57C802836FCB44B44B7372FB2B7972</vt:lpwstr>
  </property>
</Properties>
</file>